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258" r:id="rId3"/>
    <p:sldId id="257" r:id="rId4"/>
    <p:sldId id="265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66" r:id="rId15"/>
    <p:sldId id="276" r:id="rId16"/>
    <p:sldId id="263" r:id="rId17"/>
    <p:sldId id="287" r:id="rId18"/>
    <p:sldId id="277" r:id="rId19"/>
    <p:sldId id="278" r:id="rId20"/>
    <p:sldId id="279" r:id="rId21"/>
    <p:sldId id="280" r:id="rId22"/>
    <p:sldId id="281" r:id="rId23"/>
    <p:sldId id="260" r:id="rId24"/>
    <p:sldId id="282" r:id="rId25"/>
    <p:sldId id="262" r:id="rId26"/>
    <p:sldId id="283" r:id="rId27"/>
    <p:sldId id="261" r:id="rId28"/>
    <p:sldId id="284" r:id="rId29"/>
    <p:sldId id="285" r:id="rId30"/>
    <p:sldId id="264" r:id="rId31"/>
    <p:sldId id="286" r:id="rId32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3" d="100"/>
          <a:sy n="93" d="100"/>
        </p:scale>
        <p:origin x="4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6868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2180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4230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1975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2505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316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854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3605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1497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651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7727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664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3484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2849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169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7046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927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604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48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043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011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3769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380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stepik.org/course/132488/syllabus" TargetMode="External"/><Relationship Id="rId13" Type="http://schemas.openxmlformats.org/officeDocument/2006/relationships/hyperlink" Target="https://sites.google.com/view/ctftraineronline" TargetMode="External"/><Relationship Id="rId3" Type="http://schemas.openxmlformats.org/officeDocument/2006/relationships/hyperlink" Target="https://vserosolimp.edsoo.ru/" TargetMode="External"/><Relationship Id="rId7" Type="http://schemas.openxmlformats.org/officeDocument/2006/relationships/hyperlink" Target="https://ctfd.io/" TargetMode="External"/><Relationship Id="rId12" Type="http://schemas.openxmlformats.org/officeDocument/2006/relationships/hyperlink" Target="https://github.com/acisoru/mircrypto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ikb.mtuci.ru/" TargetMode="External"/><Relationship Id="rId11" Type="http://schemas.openxmlformats.org/officeDocument/2006/relationships/hyperlink" Target="https://www.youtube.com/watch?v=VCoB1P3kIWo" TargetMode="External"/><Relationship Id="rId5" Type="http://schemas.openxmlformats.org/officeDocument/2006/relationships/hyperlink" Target="https://zsfond.ru/vsosh/regionalnyj-etap/tehnologiya-regionalnyj-etap/" TargetMode="External"/><Relationship Id="rId10" Type="http://schemas.openxmlformats.org/officeDocument/2006/relationships/hyperlink" Target="https://www.dcode.fr/" TargetMode="External"/><Relationship Id="rId4" Type="http://schemas.openxmlformats.org/officeDocument/2006/relationships/hyperlink" Target="https://vsosh.miem.hse.ru/main/" TargetMode="External"/><Relationship Id="rId9" Type="http://schemas.openxmlformats.org/officeDocument/2006/relationships/hyperlink" Target="https://stepik.org/course/61237/syllabus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7620" y="-27177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2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319599" y="703616"/>
            <a:ext cx="7477601" cy="191643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7545"/>
              </a:lnSpc>
              <a:buNone/>
            </a:pPr>
            <a:r>
              <a:rPr lang="en-US" sz="6036" b="1" kern="0" spc="-18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Информационная безопасность</a:t>
            </a:r>
            <a:endParaRPr lang="en-US" sz="6036" dirty="0"/>
          </a:p>
        </p:txBody>
      </p:sp>
      <p:sp>
        <p:nvSpPr>
          <p:cNvPr id="6" name="Text 3"/>
          <p:cNvSpPr/>
          <p:nvPr/>
        </p:nvSpPr>
        <p:spPr>
          <a:xfrm>
            <a:off x="6803074" y="4699218"/>
            <a:ext cx="7477601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r">
              <a:lnSpc>
                <a:spcPts val="2799"/>
              </a:lnSpc>
              <a:buNone/>
            </a:pPr>
            <a:r>
              <a:rPr lang="en-US" sz="1750" kern="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Информационная безопасность - это комплекс мер, направленных на защиту информации и информационных систем от различных угроз. Это важная область, которая обеспечивает конфиденциальность, целостность и доступность данных.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6315789" y="2825472"/>
            <a:ext cx="74776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2400" kern="0" spc="11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Основные аспекты подготовки обучающихся к школьному, муниципальному и региональному этапам ВсОШ по технологии (модуль ИБ</a:t>
            </a:r>
            <a:r>
              <a:rPr lang="en-US" sz="2400" kern="0" spc="11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)</a:t>
            </a:r>
            <a:endParaRPr lang="en-US" sz="2400" spc="110" dirty="0"/>
          </a:p>
        </p:txBody>
      </p:sp>
      <p:sp>
        <p:nvSpPr>
          <p:cNvPr id="8" name="Shape 5"/>
          <p:cNvSpPr/>
          <p:nvPr/>
        </p:nvSpPr>
        <p:spPr>
          <a:xfrm>
            <a:off x="6319599" y="6533555"/>
            <a:ext cx="355402" cy="355402"/>
          </a:xfrm>
          <a:prstGeom prst="roundRect">
            <a:avLst>
              <a:gd name="adj" fmla="val 25726039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7219" y="6541175"/>
            <a:ext cx="340162" cy="340162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6786086" y="6539032"/>
            <a:ext cx="2220158" cy="38885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3062"/>
              </a:lnSpc>
              <a:buNone/>
            </a:pPr>
            <a:r>
              <a:rPr lang="ru-RU" sz="2000" b="1" kern="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Рудакова Екатерина Евгеньевна</a:t>
            </a:r>
          </a:p>
          <a:p>
            <a:pPr marL="0" indent="0" algn="l">
              <a:lnSpc>
                <a:spcPts val="3062"/>
              </a:lnSpc>
              <a:buNone/>
            </a:pPr>
            <a:r>
              <a:rPr lang="ru-RU" sz="2000" kern="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учитель информатики </a:t>
            </a:r>
          </a:p>
          <a:p>
            <a:pPr marL="0" indent="0" algn="l">
              <a:lnSpc>
                <a:spcPts val="3062"/>
              </a:lnSpc>
              <a:buNone/>
            </a:pPr>
            <a:r>
              <a:rPr lang="ru-RU" sz="2000" kern="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МАОУ «Гимназии №80 города Челябинска»</a:t>
            </a:r>
            <a:endParaRPr lang="en-US" sz="2000" dirty="0"/>
          </a:p>
        </p:txBody>
      </p:sp>
      <p:sp>
        <p:nvSpPr>
          <p:cNvPr id="12" name="Shape 3"/>
          <p:cNvSpPr/>
          <p:nvPr/>
        </p:nvSpPr>
        <p:spPr>
          <a:xfrm>
            <a:off x="6121101" y="4318511"/>
            <a:ext cx="8159574" cy="45719"/>
          </a:xfrm>
          <a:prstGeom prst="roundRect">
            <a:avLst>
              <a:gd name="adj" fmla="val 225103"/>
            </a:avLst>
          </a:prstGeom>
          <a:solidFill>
            <a:srgbClr val="C0C1D7"/>
          </a:solidFill>
          <a:ln/>
        </p:spPr>
      </p:sp>
      <p:sp>
        <p:nvSpPr>
          <p:cNvPr id="13" name="Shape 3"/>
          <p:cNvSpPr/>
          <p:nvPr/>
        </p:nvSpPr>
        <p:spPr>
          <a:xfrm>
            <a:off x="6121101" y="2741820"/>
            <a:ext cx="8159574" cy="45719"/>
          </a:xfrm>
          <a:prstGeom prst="roundRect">
            <a:avLst>
              <a:gd name="adj" fmla="val 225103"/>
            </a:avLst>
          </a:prstGeom>
          <a:solidFill>
            <a:srgbClr val="C0C1D7"/>
          </a:solidFill>
          <a:ln/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1522863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kern="0" spc="-13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Stegano/stego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833199" y="2813250"/>
            <a:ext cx="74776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Стеганография – защита информации посредством скрытия самого факта ее наличия. В CTF используются 4 типа контейнеров: изображения, текстовые файлы, видео файлы и аудио-файлы.</a:t>
            </a:r>
          </a:p>
        </p:txBody>
      </p:sp>
    </p:spTree>
    <p:extLst>
      <p:ext uri="{BB962C8B-B14F-4D97-AF65-F5344CB8AC3E}">
        <p14:creationId xmlns:p14="http://schemas.microsoft.com/office/powerpoint/2010/main" val="465235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1331952"/>
            <a:ext cx="7477601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kern="0" spc="-13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OSINT(Open Sourse Intelligence)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833199" y="3160436"/>
            <a:ext cx="74776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 данном типе задач представлена информация какого-то формата, и суть задания состоит в том чтобы найти флаг посредством поиска в открытых источниках.</a:t>
            </a:r>
          </a:p>
        </p:txBody>
      </p:sp>
    </p:spTree>
    <p:extLst>
      <p:ext uri="{BB962C8B-B14F-4D97-AF65-F5344CB8AC3E}">
        <p14:creationId xmlns:p14="http://schemas.microsoft.com/office/powerpoint/2010/main" val="18647414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717585" y="2584407"/>
            <a:ext cx="7477601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kern="0" spc="-13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Ppc (professional programming and coding)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717584" y="4663670"/>
            <a:ext cx="747760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Для решения понадобятся знания языков программирования, редакторы кода (например Visual Studio Code, WebStorm, Atom и др.).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6288" y="767062"/>
            <a:ext cx="3693024" cy="178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376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1700570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J</a:t>
            </a:r>
            <a:r>
              <a:rPr lang="ru-RU" sz="4374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4374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oy</a:t>
            </a:r>
            <a:endParaRPr lang="en-US" sz="4374" spc="100" dirty="0"/>
          </a:p>
        </p:txBody>
      </p:sp>
      <p:sp>
        <p:nvSpPr>
          <p:cNvPr id="6" name="Text 3"/>
          <p:cNvSpPr/>
          <p:nvPr/>
        </p:nvSpPr>
        <p:spPr>
          <a:xfrm>
            <a:off x="833199" y="2718657"/>
            <a:ext cx="74776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 английского joy дословно переводится как «</a:t>
            </a:r>
            <a:r>
              <a:rPr lang="en-US" sz="2400" kern="0" spc="1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радость</a:t>
            </a:r>
            <a:r>
              <a:rPr lang="en-US" sz="2400" kern="0" spc="1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»/ «</a:t>
            </a:r>
            <a:r>
              <a:rPr lang="en-US" sz="2400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веселье». В данном типе представлены развлекательные задачи разнообразной тематики.</a:t>
            </a:r>
          </a:p>
        </p:txBody>
      </p:sp>
    </p:spTree>
    <p:extLst>
      <p:ext uri="{BB962C8B-B14F-4D97-AF65-F5344CB8AC3E}">
        <p14:creationId xmlns:p14="http://schemas.microsoft.com/office/powerpoint/2010/main" val="1114709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ru-RU" dirty="0"/>
          </a:p>
        </p:txBody>
      </p:sp>
      <p:sp>
        <p:nvSpPr>
          <p:cNvPr id="5" name="Text 2"/>
          <p:cNvSpPr/>
          <p:nvPr/>
        </p:nvSpPr>
        <p:spPr>
          <a:xfrm>
            <a:off x="792837" y="749498"/>
            <a:ext cx="9387126" cy="132159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203"/>
              </a:lnSpc>
              <a:buNone/>
            </a:pPr>
            <a:r>
              <a:rPr lang="ru-RU" sz="4162" b="1" kern="0" spc="-125" dirty="0" err="1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ВсОШ</a:t>
            </a:r>
            <a:r>
              <a:rPr lang="ru-RU" sz="4162" b="1" kern="0" spc="-125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Технология (ИБ) </a:t>
            </a:r>
            <a:r>
              <a:rPr lang="en-US" sz="4162" b="1" kern="0" spc="-125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: </a:t>
            </a:r>
            <a:r>
              <a:rPr lang="en-US" sz="4162" b="1" kern="0" spc="-125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этапы и требования</a:t>
            </a:r>
            <a:endParaRPr lang="en-US" sz="4162" dirty="0"/>
          </a:p>
        </p:txBody>
      </p:sp>
      <p:sp>
        <p:nvSpPr>
          <p:cNvPr id="6" name="Shape 3"/>
          <p:cNvSpPr/>
          <p:nvPr/>
        </p:nvSpPr>
        <p:spPr>
          <a:xfrm>
            <a:off x="1088827" y="2388156"/>
            <a:ext cx="42267" cy="5091827"/>
          </a:xfrm>
          <a:prstGeom prst="roundRect">
            <a:avLst>
              <a:gd name="adj" fmla="val 225103"/>
            </a:avLst>
          </a:prstGeom>
          <a:solidFill>
            <a:srgbClr val="C0C1D7"/>
          </a:solidFill>
          <a:ln/>
        </p:spPr>
      </p:sp>
      <p:sp>
        <p:nvSpPr>
          <p:cNvPr id="7" name="Shape 4"/>
          <p:cNvSpPr/>
          <p:nvPr/>
        </p:nvSpPr>
        <p:spPr>
          <a:xfrm>
            <a:off x="1347728" y="2769930"/>
            <a:ext cx="739973" cy="42267"/>
          </a:xfrm>
          <a:prstGeom prst="roundRect">
            <a:avLst>
              <a:gd name="adj" fmla="val 225103"/>
            </a:avLst>
          </a:prstGeom>
          <a:solidFill>
            <a:srgbClr val="C0C1D7"/>
          </a:solidFill>
          <a:ln/>
        </p:spPr>
      </p:sp>
      <p:sp>
        <p:nvSpPr>
          <p:cNvPr id="8" name="Shape 5"/>
          <p:cNvSpPr/>
          <p:nvPr/>
        </p:nvSpPr>
        <p:spPr>
          <a:xfrm>
            <a:off x="872073" y="2553295"/>
            <a:ext cx="475655" cy="475655"/>
          </a:xfrm>
          <a:prstGeom prst="roundRect">
            <a:avLst>
              <a:gd name="adj" fmla="val 20003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036975" y="2592824"/>
            <a:ext cx="145733" cy="39647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122"/>
              </a:lnSpc>
              <a:buNone/>
            </a:pPr>
            <a:r>
              <a:rPr lang="en-US" sz="2497" b="1" kern="0" spc="-7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</a:t>
            </a:r>
            <a:endParaRPr lang="en-US" sz="2497" dirty="0"/>
          </a:p>
        </p:txBody>
      </p:sp>
      <p:sp>
        <p:nvSpPr>
          <p:cNvPr id="10" name="Text 7"/>
          <p:cNvSpPr/>
          <p:nvPr/>
        </p:nvSpPr>
        <p:spPr>
          <a:xfrm>
            <a:off x="2272665" y="2599492"/>
            <a:ext cx="2642830" cy="33039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601"/>
              </a:lnSpc>
              <a:buNone/>
            </a:pPr>
            <a:r>
              <a:rPr lang="ru-RU" sz="2081" b="1" kern="0" spc="1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Школьный этап – ОКТЯБРЬ -  8-11 класс </a:t>
            </a:r>
            <a:endParaRPr lang="en-US" sz="2081" spc="100" dirty="0"/>
          </a:p>
        </p:txBody>
      </p:sp>
      <p:sp>
        <p:nvSpPr>
          <p:cNvPr id="11" name="Text 8"/>
          <p:cNvSpPr/>
          <p:nvPr/>
        </p:nvSpPr>
        <p:spPr>
          <a:xfrm>
            <a:off x="2272665" y="3056692"/>
            <a:ext cx="7907298" cy="6765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664"/>
              </a:lnSpc>
            </a:pPr>
            <a:r>
              <a:rPr lang="en-US" sz="1665" kern="0" spc="-33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Участники</a:t>
            </a:r>
            <a:r>
              <a:rPr lang="en-US" sz="1665" kern="0" spc="-33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ru-RU" sz="1665" kern="0" spc="-33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должны обладать теоретическими знаниями по таким темам: работа </a:t>
            </a:r>
            <a:r>
              <a:rPr lang="ru-RU" sz="1665" kern="0" spc="-33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 информацией, </a:t>
            </a:r>
            <a:r>
              <a:rPr lang="ru-RU" sz="1665" kern="0" spc="-33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взаимовлияние </a:t>
            </a:r>
            <a:r>
              <a:rPr lang="ru-RU" sz="1665" kern="0" spc="-33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уровня развития науки, техники и технологии и рынка товаров и </a:t>
            </a:r>
            <a:r>
              <a:rPr lang="ru-RU" sz="1665" kern="0" spc="-33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услуг и т.п.</a:t>
            </a:r>
            <a:endParaRPr lang="en-US" sz="1665" dirty="0"/>
          </a:p>
        </p:txBody>
      </p:sp>
      <p:sp>
        <p:nvSpPr>
          <p:cNvPr id="12" name="Shape 9"/>
          <p:cNvSpPr/>
          <p:nvPr/>
        </p:nvSpPr>
        <p:spPr>
          <a:xfrm>
            <a:off x="1347728" y="4537650"/>
            <a:ext cx="739973" cy="42267"/>
          </a:xfrm>
          <a:prstGeom prst="roundRect">
            <a:avLst>
              <a:gd name="adj" fmla="val 225103"/>
            </a:avLst>
          </a:prstGeom>
          <a:solidFill>
            <a:srgbClr val="C0C1D7"/>
          </a:solidFill>
          <a:ln/>
        </p:spPr>
      </p:sp>
      <p:sp>
        <p:nvSpPr>
          <p:cNvPr id="13" name="Shape 10"/>
          <p:cNvSpPr/>
          <p:nvPr/>
        </p:nvSpPr>
        <p:spPr>
          <a:xfrm>
            <a:off x="872073" y="4321016"/>
            <a:ext cx="475655" cy="475655"/>
          </a:xfrm>
          <a:prstGeom prst="roundRect">
            <a:avLst>
              <a:gd name="adj" fmla="val 20003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1014710" y="4360545"/>
            <a:ext cx="190262" cy="39647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122"/>
              </a:lnSpc>
              <a:buNone/>
            </a:pPr>
            <a:r>
              <a:rPr lang="en-US" sz="2497" b="1" kern="0" spc="-7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</a:t>
            </a:r>
            <a:endParaRPr lang="en-US" sz="2497" dirty="0"/>
          </a:p>
        </p:txBody>
      </p:sp>
      <p:sp>
        <p:nvSpPr>
          <p:cNvPr id="15" name="Text 12"/>
          <p:cNvSpPr/>
          <p:nvPr/>
        </p:nvSpPr>
        <p:spPr>
          <a:xfrm>
            <a:off x="2272665" y="4367213"/>
            <a:ext cx="2834164" cy="33039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601"/>
              </a:lnSpc>
              <a:buNone/>
            </a:pPr>
            <a:r>
              <a:rPr lang="ru-RU" sz="2081" b="1" kern="0" spc="1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Муниципальный этап – НОЯБРЬ – 8-11 класс</a:t>
            </a:r>
            <a:endParaRPr lang="en-US" sz="2081" spc="100" dirty="0"/>
          </a:p>
        </p:txBody>
      </p:sp>
      <p:sp>
        <p:nvSpPr>
          <p:cNvPr id="16" name="Text 13"/>
          <p:cNvSpPr/>
          <p:nvPr/>
        </p:nvSpPr>
        <p:spPr>
          <a:xfrm>
            <a:off x="2272665" y="4824413"/>
            <a:ext cx="7907298" cy="6765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664"/>
              </a:lnSpc>
              <a:buNone/>
            </a:pPr>
            <a:r>
              <a:rPr lang="ru-RU" sz="1665" kern="0" spc="-33" dirty="0" smtClean="0">
                <a:solidFill>
                  <a:srgbClr val="272525"/>
                </a:solidFill>
                <a:ea typeface="Inter" pitchFamily="34" charset="-122"/>
              </a:rPr>
              <a:t>Добавляется защита проектов и практический тур, в этом году не проводилось.</a:t>
            </a:r>
            <a:endParaRPr lang="en-US" sz="1665" dirty="0"/>
          </a:p>
        </p:txBody>
      </p:sp>
      <p:sp>
        <p:nvSpPr>
          <p:cNvPr id="17" name="Shape 14"/>
          <p:cNvSpPr/>
          <p:nvPr/>
        </p:nvSpPr>
        <p:spPr>
          <a:xfrm>
            <a:off x="1347728" y="5503988"/>
            <a:ext cx="739973" cy="42267"/>
          </a:xfrm>
          <a:prstGeom prst="roundRect">
            <a:avLst>
              <a:gd name="adj" fmla="val 225103"/>
            </a:avLst>
          </a:prstGeom>
          <a:solidFill>
            <a:srgbClr val="C0C1D7"/>
          </a:solidFill>
          <a:ln/>
        </p:spPr>
      </p:sp>
      <p:sp>
        <p:nvSpPr>
          <p:cNvPr id="18" name="Shape 15"/>
          <p:cNvSpPr/>
          <p:nvPr/>
        </p:nvSpPr>
        <p:spPr>
          <a:xfrm>
            <a:off x="872073" y="5287354"/>
            <a:ext cx="475655" cy="475655"/>
          </a:xfrm>
          <a:prstGeom prst="roundRect">
            <a:avLst>
              <a:gd name="adj" fmla="val 20003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1010067" y="5285788"/>
            <a:ext cx="199668" cy="39647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122"/>
              </a:lnSpc>
              <a:buNone/>
            </a:pPr>
            <a:r>
              <a:rPr lang="en-US" sz="2497" b="1" kern="0" spc="-7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</a:t>
            </a:r>
            <a:endParaRPr lang="en-US" sz="2497" dirty="0"/>
          </a:p>
        </p:txBody>
      </p:sp>
      <p:sp>
        <p:nvSpPr>
          <p:cNvPr id="20" name="Text 17"/>
          <p:cNvSpPr/>
          <p:nvPr/>
        </p:nvSpPr>
        <p:spPr>
          <a:xfrm>
            <a:off x="2219801" y="5351868"/>
            <a:ext cx="2642830" cy="33039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601"/>
              </a:lnSpc>
              <a:buNone/>
            </a:pPr>
            <a:r>
              <a:rPr lang="ru-RU" sz="2081" b="1" kern="0" spc="1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Региональный этап – ФЕВРАЛЬ – 9-11 класс</a:t>
            </a:r>
            <a:endParaRPr lang="en-US" sz="2081" spc="100" dirty="0"/>
          </a:p>
        </p:txBody>
      </p:sp>
      <p:sp>
        <p:nvSpPr>
          <p:cNvPr id="21" name="Text 18"/>
          <p:cNvSpPr/>
          <p:nvPr/>
        </p:nvSpPr>
        <p:spPr>
          <a:xfrm>
            <a:off x="2272665" y="5789955"/>
            <a:ext cx="7907298" cy="6765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l">
              <a:lnSpc>
                <a:spcPts val="2664"/>
              </a:lnSpc>
              <a:buAutoNum type="arabicPeriod"/>
            </a:pPr>
            <a:r>
              <a:rPr lang="ru-RU" sz="1665" dirty="0" smtClean="0"/>
              <a:t>Теоретический тур</a:t>
            </a:r>
          </a:p>
          <a:p>
            <a:pPr marL="342900" indent="-342900" algn="l">
              <a:lnSpc>
                <a:spcPts val="2664"/>
              </a:lnSpc>
              <a:buAutoNum type="arabicPeriod"/>
            </a:pPr>
            <a:r>
              <a:rPr lang="ru-RU" sz="1665" dirty="0" smtClean="0"/>
              <a:t>Практический тур</a:t>
            </a:r>
          </a:p>
          <a:p>
            <a:pPr marL="342900" indent="-342900" algn="l">
              <a:lnSpc>
                <a:spcPts val="2664"/>
              </a:lnSpc>
              <a:buAutoNum type="arabicPeriod"/>
            </a:pPr>
            <a:r>
              <a:rPr lang="ru-RU" sz="1665" dirty="0" smtClean="0"/>
              <a:t>Защита проектов</a:t>
            </a:r>
            <a:endParaRPr lang="en-US" sz="1665" dirty="0"/>
          </a:p>
        </p:txBody>
      </p:sp>
      <p:pic>
        <p:nvPicPr>
          <p:cNvPr id="2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0420" y="0"/>
            <a:ext cx="3657600" cy="823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049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36785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5" name="Text 2"/>
          <p:cNvSpPr/>
          <p:nvPr/>
        </p:nvSpPr>
        <p:spPr>
          <a:xfrm>
            <a:off x="792837" y="749498"/>
            <a:ext cx="9387126" cy="132159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203"/>
              </a:lnSpc>
              <a:buNone/>
            </a:pPr>
            <a:r>
              <a:rPr lang="ru-RU" sz="4162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Нормативные документы:</a:t>
            </a:r>
          </a:p>
          <a:p>
            <a:pPr marL="0" indent="0">
              <a:lnSpc>
                <a:spcPts val="5203"/>
              </a:lnSpc>
              <a:buNone/>
            </a:pPr>
            <a:r>
              <a:rPr lang="ru-RU" sz="4162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Региональный этап олимпиады </a:t>
            </a:r>
            <a:endParaRPr lang="en-US" sz="4162" spc="100" dirty="0"/>
          </a:p>
        </p:txBody>
      </p:sp>
      <p:sp>
        <p:nvSpPr>
          <p:cNvPr id="6" name="Shape 3"/>
          <p:cNvSpPr/>
          <p:nvPr/>
        </p:nvSpPr>
        <p:spPr>
          <a:xfrm>
            <a:off x="1088827" y="2388156"/>
            <a:ext cx="45719" cy="2309455"/>
          </a:xfrm>
          <a:prstGeom prst="roundRect">
            <a:avLst>
              <a:gd name="adj" fmla="val 225103"/>
            </a:avLst>
          </a:prstGeom>
          <a:solidFill>
            <a:srgbClr val="C0C1D7"/>
          </a:solidFill>
          <a:ln/>
        </p:spPr>
      </p:sp>
      <p:sp>
        <p:nvSpPr>
          <p:cNvPr id="7" name="Shape 4"/>
          <p:cNvSpPr/>
          <p:nvPr/>
        </p:nvSpPr>
        <p:spPr>
          <a:xfrm>
            <a:off x="1347728" y="2769930"/>
            <a:ext cx="739973" cy="42267"/>
          </a:xfrm>
          <a:prstGeom prst="roundRect">
            <a:avLst>
              <a:gd name="adj" fmla="val 225103"/>
            </a:avLst>
          </a:prstGeom>
          <a:solidFill>
            <a:srgbClr val="C0C1D7"/>
          </a:solidFill>
          <a:ln/>
        </p:spPr>
      </p:sp>
      <p:sp>
        <p:nvSpPr>
          <p:cNvPr id="8" name="Shape 5"/>
          <p:cNvSpPr/>
          <p:nvPr/>
        </p:nvSpPr>
        <p:spPr>
          <a:xfrm>
            <a:off x="872073" y="2553295"/>
            <a:ext cx="475655" cy="475655"/>
          </a:xfrm>
          <a:prstGeom prst="roundRect">
            <a:avLst>
              <a:gd name="adj" fmla="val 20003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036975" y="2592824"/>
            <a:ext cx="145733" cy="39647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122"/>
              </a:lnSpc>
              <a:buNone/>
            </a:pPr>
            <a:r>
              <a:rPr lang="en-US" sz="2497" b="1" kern="0" spc="-7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</a:t>
            </a:r>
            <a:endParaRPr lang="en-US" sz="2497" dirty="0"/>
          </a:p>
        </p:txBody>
      </p:sp>
      <p:sp>
        <p:nvSpPr>
          <p:cNvPr id="10" name="Text 7"/>
          <p:cNvSpPr/>
          <p:nvPr/>
        </p:nvSpPr>
        <p:spPr>
          <a:xfrm>
            <a:off x="2559239" y="2579074"/>
            <a:ext cx="2642830" cy="33039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601"/>
              </a:lnSpc>
            </a:pPr>
            <a:r>
              <a:rPr lang="ru-RU" sz="2400" dirty="0"/>
              <a:t>ТРЕБОВАНИЯ К ОРГАНИЗАЦИИ И ПРОВЕДЕНИЮ </a:t>
            </a:r>
            <a:endParaRPr lang="ru-RU" sz="2400" dirty="0" smtClean="0"/>
          </a:p>
          <a:p>
            <a:pPr>
              <a:lnSpc>
                <a:spcPts val="2601"/>
              </a:lnSpc>
            </a:pPr>
            <a:r>
              <a:rPr lang="ru-RU" sz="2400" dirty="0" smtClean="0"/>
              <a:t>РЕГИОНАЛЬНОГО </a:t>
            </a:r>
            <a:r>
              <a:rPr lang="ru-RU" sz="2400" dirty="0"/>
              <a:t>ЭТАПА ВСЕРОССИЙСКОЙ </a:t>
            </a:r>
            <a:endParaRPr lang="ru-RU" sz="2400" dirty="0" smtClean="0"/>
          </a:p>
          <a:p>
            <a:pPr>
              <a:lnSpc>
                <a:spcPts val="2601"/>
              </a:lnSpc>
            </a:pPr>
            <a:r>
              <a:rPr lang="ru-RU" sz="2400" dirty="0" smtClean="0"/>
              <a:t>ОЛИМПИАДЫ </a:t>
            </a:r>
          </a:p>
          <a:p>
            <a:pPr>
              <a:lnSpc>
                <a:spcPts val="2601"/>
              </a:lnSpc>
            </a:pPr>
            <a:r>
              <a:rPr lang="ru-RU" sz="2400" dirty="0" smtClean="0"/>
              <a:t>ШКОЛЬНИКОВ </a:t>
            </a:r>
            <a:r>
              <a:rPr lang="ru-RU" sz="2400" dirty="0"/>
              <a:t>В 2023/24 УЧЕБНОМ </a:t>
            </a:r>
            <a:r>
              <a:rPr lang="ru-RU" sz="2400" dirty="0" smtClean="0"/>
              <a:t>ГОДУ</a:t>
            </a:r>
            <a:endParaRPr lang="en-US" sz="2081" dirty="0"/>
          </a:p>
        </p:txBody>
      </p:sp>
      <p:sp>
        <p:nvSpPr>
          <p:cNvPr id="12" name="Shape 9"/>
          <p:cNvSpPr/>
          <p:nvPr/>
        </p:nvSpPr>
        <p:spPr>
          <a:xfrm>
            <a:off x="1347728" y="4537650"/>
            <a:ext cx="739973" cy="42267"/>
          </a:xfrm>
          <a:prstGeom prst="roundRect">
            <a:avLst>
              <a:gd name="adj" fmla="val 225103"/>
            </a:avLst>
          </a:prstGeom>
          <a:solidFill>
            <a:srgbClr val="C0C1D7"/>
          </a:solidFill>
          <a:ln/>
        </p:spPr>
      </p:sp>
      <p:sp>
        <p:nvSpPr>
          <p:cNvPr id="13" name="Shape 10"/>
          <p:cNvSpPr/>
          <p:nvPr/>
        </p:nvSpPr>
        <p:spPr>
          <a:xfrm>
            <a:off x="872073" y="4321016"/>
            <a:ext cx="475655" cy="475655"/>
          </a:xfrm>
          <a:prstGeom prst="roundRect">
            <a:avLst>
              <a:gd name="adj" fmla="val 20003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1014710" y="4360545"/>
            <a:ext cx="190262" cy="39647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122"/>
              </a:lnSpc>
              <a:buNone/>
            </a:pPr>
            <a:r>
              <a:rPr lang="en-US" sz="2497" b="1" kern="0" spc="-7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</a:t>
            </a:r>
            <a:endParaRPr lang="en-US" sz="2497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137" y="4981201"/>
            <a:ext cx="2390966" cy="2573881"/>
          </a:xfrm>
          <a:prstGeom prst="rect">
            <a:avLst/>
          </a:prstGeom>
        </p:spPr>
      </p:pic>
      <p:sp>
        <p:nvSpPr>
          <p:cNvPr id="15" name="Text 12"/>
          <p:cNvSpPr/>
          <p:nvPr/>
        </p:nvSpPr>
        <p:spPr>
          <a:xfrm>
            <a:off x="2539793" y="4367213"/>
            <a:ext cx="2834164" cy="33039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601"/>
              </a:lnSpc>
            </a:pPr>
            <a:r>
              <a:rPr lang="ru-RU" sz="2400" dirty="0" smtClean="0"/>
              <a:t>ИНФОРМАЦИОННОЕ ПИСЬМО «О ПРОВЕДЕНИИ </a:t>
            </a:r>
          </a:p>
          <a:p>
            <a:pPr>
              <a:lnSpc>
                <a:spcPts val="2601"/>
              </a:lnSpc>
            </a:pPr>
            <a:r>
              <a:rPr lang="ru-RU" sz="2400" dirty="0" smtClean="0"/>
              <a:t>РЕГИОНАЛЬНОГО ЭТАПА ВСЕРОССИЙСКОЙ </a:t>
            </a:r>
          </a:p>
          <a:p>
            <a:pPr>
              <a:lnSpc>
                <a:spcPts val="2601"/>
              </a:lnSpc>
            </a:pPr>
            <a:r>
              <a:rPr lang="ru-RU" sz="2400" dirty="0" smtClean="0"/>
              <a:t>ОЛИМПИАДЫ ШКОЛЬНИКОВ ПО ТЕХНОЛОГИИ </a:t>
            </a:r>
          </a:p>
          <a:p>
            <a:pPr>
              <a:lnSpc>
                <a:spcPts val="2601"/>
              </a:lnSpc>
            </a:pPr>
            <a:r>
              <a:rPr lang="ru-RU" sz="2400" dirty="0" smtClean="0"/>
              <a:t>В 2023/2024 УЧЕБНОМ ГОДУ (Челябинская Область)</a:t>
            </a:r>
            <a:endParaRPr lang="en-US" sz="2081" dirty="0"/>
          </a:p>
        </p:txBody>
      </p:sp>
      <p:pic>
        <p:nvPicPr>
          <p:cNvPr id="24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0420" y="0"/>
            <a:ext cx="3657600" cy="823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7865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-236306" y="-13596"/>
            <a:ext cx="14630400" cy="8230791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0420" y="0"/>
            <a:ext cx="3657600" cy="823079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28556" y="607576"/>
            <a:ext cx="9315688" cy="13811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5203"/>
              </a:lnSpc>
            </a:pPr>
            <a:r>
              <a:rPr lang="ru-RU" sz="4400" b="1" kern="0" spc="1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Региональный этап </a:t>
            </a:r>
            <a:r>
              <a:rPr lang="ru-RU" sz="4400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олимпиады</a:t>
            </a:r>
            <a:endParaRPr lang="en-US" sz="4400" spc="1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556" y="1631685"/>
            <a:ext cx="1104781" cy="1767721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264688" y="1593094"/>
            <a:ext cx="2762131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9"/>
              </a:lnSpc>
              <a:buNone/>
            </a:pPr>
            <a:r>
              <a:rPr lang="ru-RU" sz="2175" b="1" kern="0" spc="-65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Теоретический тур </a:t>
            </a:r>
            <a:endParaRPr lang="en-US" sz="2175" dirty="0"/>
          </a:p>
        </p:txBody>
      </p:sp>
      <p:sp>
        <p:nvSpPr>
          <p:cNvPr id="8" name="Text 4"/>
          <p:cNvSpPr/>
          <p:nvPr/>
        </p:nvSpPr>
        <p:spPr>
          <a:xfrm>
            <a:off x="2264688" y="1913149"/>
            <a:ext cx="7879556" cy="70699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84"/>
              </a:lnSpc>
            </a:pPr>
            <a:r>
              <a:rPr lang="ru-RU" sz="1600" dirty="0"/>
              <a:t>Теоретический тур включает выполнение участниками письменных заданий по различным тематикам учебного предмета «Технология» и проводится отдельно по четырем профилям для трех возрастных групп: 9 классы, 10 классы и 11 классы. Длительность теоретического тура составляет 120 минут. </a:t>
            </a:r>
            <a:endParaRPr lang="en-US" sz="174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556" y="3532968"/>
            <a:ext cx="1104781" cy="176772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264688" y="3427073"/>
            <a:ext cx="3237071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9"/>
              </a:lnSpc>
              <a:buNone/>
            </a:pPr>
            <a:r>
              <a:rPr lang="ru-RU" sz="2175" b="1" kern="0" spc="-65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Практический тур</a:t>
            </a:r>
            <a:endParaRPr lang="en-US" sz="2175" dirty="0"/>
          </a:p>
        </p:txBody>
      </p:sp>
      <p:sp>
        <p:nvSpPr>
          <p:cNvPr id="11" name="Text 6"/>
          <p:cNvSpPr/>
          <p:nvPr/>
        </p:nvSpPr>
        <p:spPr>
          <a:xfrm>
            <a:off x="2264688" y="3748304"/>
            <a:ext cx="7879556" cy="70699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84"/>
              </a:lnSpc>
            </a:pPr>
            <a:r>
              <a:rPr lang="ru-RU" sz="1600" dirty="0" smtClean="0"/>
              <a:t>Поиск </a:t>
            </a:r>
            <a:r>
              <a:rPr lang="ru-RU" sz="1600" dirty="0"/>
              <a:t>следов инцидентов информационной безопасности; расследование компьютерных инцидентов; анализ исходных текстов компьютерных программ; поиск уязвимостей </a:t>
            </a:r>
            <a:r>
              <a:rPr lang="ru-RU" sz="1600" dirty="0" err="1" smtClean="0"/>
              <a:t>web</a:t>
            </a:r>
            <a:r>
              <a:rPr lang="ru-RU" sz="1600" dirty="0" smtClean="0"/>
              <a:t>-приложений</a:t>
            </a:r>
            <a:r>
              <a:rPr lang="ru-RU" sz="1600" dirty="0"/>
              <a:t>; администрирование операционных систем </a:t>
            </a:r>
            <a:r>
              <a:rPr lang="ru-RU" sz="1600" dirty="0" err="1" smtClean="0"/>
              <a:t>Linux</a:t>
            </a:r>
            <a:r>
              <a:rPr lang="ru-RU" sz="1600" dirty="0" smtClean="0"/>
              <a:t>.</a:t>
            </a:r>
          </a:p>
          <a:p>
            <a:pPr>
              <a:lnSpc>
                <a:spcPts val="2784"/>
              </a:lnSpc>
            </a:pPr>
            <a:r>
              <a:rPr lang="ru-RU" sz="1600" dirty="0"/>
              <a:t>Длительность практического тура </a:t>
            </a:r>
            <a:r>
              <a:rPr lang="ru-RU" sz="1600" dirty="0" smtClean="0"/>
              <a:t>составляет до </a:t>
            </a:r>
            <a:r>
              <a:rPr lang="ru-RU" sz="1600" dirty="0"/>
              <a:t>3-х часов (от 120 до 180 минут) с двумя 10-минутными перерывами.</a:t>
            </a:r>
            <a:r>
              <a:rPr lang="ru-RU" sz="1740" dirty="0" smtClean="0"/>
              <a:t> </a:t>
            </a:r>
            <a:endParaRPr lang="ru-RU" sz="1740" dirty="0"/>
          </a:p>
          <a:p>
            <a:pPr>
              <a:lnSpc>
                <a:spcPts val="2784"/>
              </a:lnSpc>
            </a:pPr>
            <a:endParaRPr lang="en-US" sz="174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556" y="5444525"/>
            <a:ext cx="1104781" cy="1767721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2257068" y="5583459"/>
            <a:ext cx="2762131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9"/>
              </a:lnSpc>
              <a:buNone/>
            </a:pPr>
            <a:r>
              <a:rPr lang="ru-RU" sz="2175" b="1" kern="0" spc="-65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Защита проектов</a:t>
            </a:r>
            <a:endParaRPr lang="en-US" sz="2175" dirty="0"/>
          </a:p>
        </p:txBody>
      </p:sp>
      <p:sp>
        <p:nvSpPr>
          <p:cNvPr id="14" name="Text 8"/>
          <p:cNvSpPr/>
          <p:nvPr/>
        </p:nvSpPr>
        <p:spPr>
          <a:xfrm>
            <a:off x="2254005" y="6020066"/>
            <a:ext cx="7879556" cy="70699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84"/>
              </a:lnSpc>
            </a:pPr>
            <a:r>
              <a:rPr lang="ru-RU" sz="1600" dirty="0" smtClean="0"/>
              <a:t>В </a:t>
            </a:r>
            <a:r>
              <a:rPr lang="ru-RU" sz="1600" dirty="0"/>
              <a:t>качестве тематики проекта по профилю «Информационная безопасность» предлагается практико-ориентированная исследовательская работа. </a:t>
            </a:r>
            <a:r>
              <a:rPr lang="ru-RU" sz="1600" dirty="0" smtClean="0"/>
              <a:t> </a:t>
            </a:r>
          </a:p>
          <a:p>
            <a:pPr>
              <a:lnSpc>
                <a:spcPts val="2784"/>
              </a:lnSpc>
            </a:pPr>
            <a:r>
              <a:rPr lang="ru-RU" sz="1600" dirty="0" smtClean="0"/>
              <a:t>Для </a:t>
            </a:r>
            <a:r>
              <a:rPr lang="ru-RU" sz="1600" dirty="0"/>
              <a:t>презентации проекта в очной форме на каждого участника выделяется до 6 минут.</a:t>
            </a:r>
            <a:endParaRPr lang="en-US" sz="174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-236306" y="-13596"/>
            <a:ext cx="14630400" cy="8230791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0420" y="0"/>
            <a:ext cx="3657600" cy="823079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45671" y="227432"/>
            <a:ext cx="9315688" cy="13811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5203"/>
              </a:lnSpc>
            </a:pPr>
            <a:r>
              <a:rPr lang="ru-RU" sz="4400" b="1" kern="0" spc="1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Региональный этап </a:t>
            </a:r>
            <a:r>
              <a:rPr lang="ru-RU" sz="4400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олимпиады. Результаты 9 класса</a:t>
            </a:r>
            <a:endParaRPr lang="en-US" sz="4400" spc="1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525" y="1745443"/>
            <a:ext cx="3883675" cy="6137165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256908" y="2332234"/>
            <a:ext cx="4345968" cy="27740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9544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-37127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6" name="Text 3"/>
          <p:cNvSpPr/>
          <p:nvPr/>
        </p:nvSpPr>
        <p:spPr>
          <a:xfrm>
            <a:off x="705263" y="1370835"/>
            <a:ext cx="7873658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ct val="150000"/>
              </a:lnSpc>
            </a:pPr>
            <a:r>
              <a:rPr lang="ru-RU" sz="2000" b="1" dirty="0" smtClean="0"/>
              <a:t>общие </a:t>
            </a:r>
            <a:r>
              <a:rPr lang="ru-RU" sz="2000" b="1" dirty="0"/>
              <a:t>разделы</a:t>
            </a:r>
            <a:r>
              <a:rPr lang="ru-RU" sz="2000" dirty="0"/>
              <a:t>: автоматика и автоматизация промышленного производства; дизайн; основы предпринимательства; профориентация и самоопределение; </a:t>
            </a:r>
            <a:r>
              <a:rPr lang="ru-RU" sz="2000" dirty="0" err="1"/>
              <a:t>техносфера</a:t>
            </a:r>
            <a:r>
              <a:rPr lang="ru-RU" sz="2000" dirty="0"/>
              <a:t>; черчение; электротехника и электроника: способы получения, передачи и использования 180 электроэнергии, альтернативная энергетика</a:t>
            </a:r>
            <a:r>
              <a:rPr lang="ru-RU" sz="2000" dirty="0" smtClean="0"/>
              <a:t>;</a:t>
            </a:r>
          </a:p>
          <a:p>
            <a:pPr>
              <a:lnSpc>
                <a:spcPct val="150000"/>
              </a:lnSpc>
            </a:pPr>
            <a:endParaRPr lang="ru-RU" sz="2000" kern="0" spc="100" dirty="0">
              <a:solidFill>
                <a:srgbClr val="272525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/>
              <a:t>«</a:t>
            </a:r>
            <a:r>
              <a:rPr lang="ru-RU" sz="2000" b="1" dirty="0"/>
              <a:t>Информационная безопасность»</a:t>
            </a:r>
            <a:r>
              <a:rPr lang="ru-RU" sz="2000" dirty="0"/>
              <a:t>: общие понятия информационной безопасности; угрозы информационной безопасности; нарушители информационной безопасности; </a:t>
            </a:r>
            <a:r>
              <a:rPr lang="ru-RU" sz="2000" dirty="0" err="1"/>
              <a:t>кибербезопасность</a:t>
            </a:r>
            <a:r>
              <a:rPr lang="ru-RU" sz="2000" dirty="0"/>
              <a:t>; методы социальной инженерии; техническая защита информации (защита от утечек, обусловленных ПЭМИН), криптографические методы защиты информации, стеганография, безопасность информационных систем и компьютерных сетей, вредоносные программы, антивирусная защита. </a:t>
            </a:r>
            <a:endParaRPr lang="en-US" sz="2000" kern="0" spc="100" dirty="0">
              <a:solidFill>
                <a:srgbClr val="272525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</p:txBody>
      </p:sp>
      <p:sp>
        <p:nvSpPr>
          <p:cNvPr id="8" name="Text 2"/>
          <p:cNvSpPr/>
          <p:nvPr/>
        </p:nvSpPr>
        <p:spPr>
          <a:xfrm>
            <a:off x="705264" y="485687"/>
            <a:ext cx="5757179" cy="13811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5203"/>
              </a:lnSpc>
            </a:pPr>
            <a:r>
              <a:rPr lang="ru-RU" sz="4400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Теоретический тур</a:t>
            </a:r>
            <a:endParaRPr lang="en-US" sz="4400" spc="100" dirty="0"/>
          </a:p>
        </p:txBody>
      </p:sp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73" t="6740" r="1373" b="524"/>
          <a:stretch/>
        </p:blipFill>
        <p:spPr bwMode="auto">
          <a:xfrm rot="16200000">
            <a:off x="7839184" y="1380701"/>
            <a:ext cx="8229600" cy="539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3855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-37127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8" name="Text 2"/>
          <p:cNvSpPr/>
          <p:nvPr/>
        </p:nvSpPr>
        <p:spPr>
          <a:xfrm>
            <a:off x="705264" y="485687"/>
            <a:ext cx="11705918" cy="13811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5203"/>
              </a:lnSpc>
            </a:pPr>
            <a:r>
              <a:rPr lang="ru-RU" sz="4400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Теоретический тур. Общая часть</a:t>
            </a:r>
            <a:endParaRPr lang="en-US" sz="4400" spc="1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009" y="1208743"/>
            <a:ext cx="9544692" cy="676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034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6965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Text 2"/>
          <p:cNvSpPr/>
          <p:nvPr/>
        </p:nvSpPr>
        <p:spPr>
          <a:xfrm>
            <a:off x="2666405" y="539710"/>
            <a:ext cx="9297472" cy="1223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816"/>
              </a:lnSpc>
              <a:buNone/>
            </a:pPr>
            <a:r>
              <a:rPr lang="ru-RU" sz="3853" b="1" kern="0" spc="-116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Учебный предмет «</a:t>
            </a:r>
            <a:r>
              <a:rPr lang="en-US" sz="3853" b="1" kern="0" spc="-116" dirty="0" err="1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Информатика</a:t>
            </a:r>
            <a:r>
              <a:rPr lang="ru-RU" sz="3853" b="1" kern="0" spc="-116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»</a:t>
            </a:r>
            <a:r>
              <a:rPr lang="en-US" sz="3853" b="1" kern="0" spc="-116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endParaRPr lang="ru-RU" sz="3853" b="1" kern="0" spc="-116" dirty="0" smtClean="0">
              <a:solidFill>
                <a:srgbClr val="000000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marL="0" indent="0">
              <a:lnSpc>
                <a:spcPts val="4816"/>
              </a:lnSpc>
              <a:buNone/>
            </a:pPr>
            <a:r>
              <a:rPr lang="en-US" sz="3853" b="1" kern="0" spc="-116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 </a:t>
            </a:r>
            <a:r>
              <a:rPr lang="en-US" sz="3853" b="1" kern="0" spc="-116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МАОУ «Гимназии №80»</a:t>
            </a:r>
            <a:endParaRPr lang="en-US" sz="3853" dirty="0"/>
          </a:p>
        </p:txBody>
      </p:sp>
      <p:sp>
        <p:nvSpPr>
          <p:cNvPr id="5" name="Text 3"/>
          <p:cNvSpPr/>
          <p:nvPr/>
        </p:nvSpPr>
        <p:spPr>
          <a:xfrm>
            <a:off x="2666405" y="2252067"/>
            <a:ext cx="2446615" cy="30575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408"/>
              </a:lnSpc>
              <a:buNone/>
            </a:pPr>
            <a:r>
              <a:rPr lang="en-US" sz="1927" b="1" kern="0" spc="-58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2-4 класс</a:t>
            </a:r>
            <a:endParaRPr lang="en-US" sz="1927" dirty="0"/>
          </a:p>
        </p:txBody>
      </p:sp>
      <p:sp>
        <p:nvSpPr>
          <p:cNvPr id="6" name="Text 4"/>
          <p:cNvSpPr/>
          <p:nvPr/>
        </p:nvSpPr>
        <p:spPr>
          <a:xfrm>
            <a:off x="2666405" y="2753439"/>
            <a:ext cx="2780467" cy="31313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- 1 час в неделю</a:t>
            </a: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2666405" y="3242667"/>
            <a:ext cx="2780467" cy="31313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sz="1600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 в каждом классе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2666405" y="3731895"/>
            <a:ext cx="2780467" cy="31313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sz="1600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 группы не более 15 человек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2666405" y="4221123"/>
            <a:ext cx="2780467" cy="31313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sz="1600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 внеурочная деятельность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2666405" y="4710351"/>
            <a:ext cx="2780467" cy="62626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sz="1600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 теоретические основы (Матвеева Н.В.)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2666405" y="5512713"/>
            <a:ext cx="2780467" cy="62626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sz="1600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 основы пользовательских навыков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2666405" y="6315075"/>
            <a:ext cx="2780467" cy="31313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sz="1600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 Scratch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5931932" y="2252067"/>
            <a:ext cx="2446615" cy="30575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408"/>
              </a:lnSpc>
              <a:buNone/>
            </a:pPr>
            <a:r>
              <a:rPr lang="en-US" sz="1927" b="1" kern="0" spc="-58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5 -7 класс</a:t>
            </a:r>
            <a:endParaRPr lang="en-US" sz="1927" dirty="0"/>
          </a:p>
        </p:txBody>
      </p:sp>
      <p:sp>
        <p:nvSpPr>
          <p:cNvPr id="14" name="Text 12"/>
          <p:cNvSpPr/>
          <p:nvPr/>
        </p:nvSpPr>
        <p:spPr>
          <a:xfrm>
            <a:off x="5931932" y="2753439"/>
            <a:ext cx="2780467" cy="31313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sz="1541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- 1 час в неделю</a:t>
            </a:r>
            <a:endParaRPr lang="en-US" sz="1541" dirty="0"/>
          </a:p>
        </p:txBody>
      </p:sp>
      <p:sp>
        <p:nvSpPr>
          <p:cNvPr id="15" name="Text 13"/>
          <p:cNvSpPr/>
          <p:nvPr/>
        </p:nvSpPr>
        <p:spPr>
          <a:xfrm>
            <a:off x="5931932" y="3242667"/>
            <a:ext cx="2780467" cy="62626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sz="1541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 </a:t>
            </a:r>
            <a:r>
              <a:rPr lang="ru-RU" sz="1541" kern="0" spc="-31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</a:t>
            </a:r>
            <a:r>
              <a:rPr lang="en-US" sz="1541" kern="0" spc="-31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абочая</a:t>
            </a:r>
            <a:r>
              <a:rPr lang="en-US" sz="1541" kern="0" spc="-31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541" kern="0" spc="-31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программа</a:t>
            </a:r>
            <a:r>
              <a:rPr lang="ru-RU" sz="1541" kern="0" spc="-31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на основе примерной</a:t>
            </a:r>
            <a:endParaRPr lang="en-US" sz="1541" dirty="0"/>
          </a:p>
        </p:txBody>
      </p:sp>
      <p:sp>
        <p:nvSpPr>
          <p:cNvPr id="16" name="Text 14"/>
          <p:cNvSpPr/>
          <p:nvPr/>
        </p:nvSpPr>
        <p:spPr>
          <a:xfrm>
            <a:off x="5931932" y="4045029"/>
            <a:ext cx="2780467" cy="31313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sz="1541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 Кумир</a:t>
            </a:r>
            <a:endParaRPr lang="en-US" sz="1541" dirty="0"/>
          </a:p>
        </p:txBody>
      </p:sp>
      <p:sp>
        <p:nvSpPr>
          <p:cNvPr id="17" name="Text 15"/>
          <p:cNvSpPr/>
          <p:nvPr/>
        </p:nvSpPr>
        <p:spPr>
          <a:xfrm>
            <a:off x="5931932" y="4534257"/>
            <a:ext cx="2780467" cy="9394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sz="1541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 Курсы ВД «Основы программирования» 5-6 класс</a:t>
            </a:r>
            <a:endParaRPr lang="en-US" sz="1541" dirty="0"/>
          </a:p>
        </p:txBody>
      </p:sp>
      <p:sp>
        <p:nvSpPr>
          <p:cNvPr id="18" name="Text 16"/>
          <p:cNvSpPr/>
          <p:nvPr/>
        </p:nvSpPr>
        <p:spPr>
          <a:xfrm>
            <a:off x="5931932" y="5649754"/>
            <a:ext cx="2780467" cy="9394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sz="1541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 Курс ВД «Программирования на Python» 7 класс</a:t>
            </a:r>
            <a:endParaRPr lang="en-US" sz="1541" dirty="0"/>
          </a:p>
        </p:txBody>
      </p:sp>
      <p:sp>
        <p:nvSpPr>
          <p:cNvPr id="19" name="Text 17"/>
          <p:cNvSpPr/>
          <p:nvPr/>
        </p:nvSpPr>
        <p:spPr>
          <a:xfrm>
            <a:off x="5931932" y="6765250"/>
            <a:ext cx="2780467" cy="62626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sz="1541" kern="0" spc="-31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+ </a:t>
            </a:r>
            <a:r>
              <a:rPr lang="en-US" sz="1541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Технология по 2 часа 2 четверти</a:t>
            </a:r>
            <a:endParaRPr lang="en-US" sz="1541" dirty="0"/>
          </a:p>
        </p:txBody>
      </p:sp>
      <p:sp>
        <p:nvSpPr>
          <p:cNvPr id="20" name="Text 18"/>
          <p:cNvSpPr/>
          <p:nvPr/>
        </p:nvSpPr>
        <p:spPr>
          <a:xfrm>
            <a:off x="9197459" y="2252067"/>
            <a:ext cx="2780467" cy="91725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08"/>
              </a:lnSpc>
              <a:buNone/>
            </a:pPr>
            <a:r>
              <a:rPr lang="en-US" sz="1927" b="1" kern="0" spc="-58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8-11 класс (технологический профиль)</a:t>
            </a:r>
            <a:endParaRPr lang="en-US" sz="1927" dirty="0"/>
          </a:p>
        </p:txBody>
      </p:sp>
      <p:sp>
        <p:nvSpPr>
          <p:cNvPr id="21" name="Text 19"/>
          <p:cNvSpPr/>
          <p:nvPr/>
        </p:nvSpPr>
        <p:spPr>
          <a:xfrm>
            <a:off x="9197459" y="3364944"/>
            <a:ext cx="2780467" cy="31313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sz="1541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- 2 часа в неделю 8-9 класс</a:t>
            </a:r>
            <a:endParaRPr lang="en-US" sz="1541" dirty="0"/>
          </a:p>
        </p:txBody>
      </p:sp>
      <p:sp>
        <p:nvSpPr>
          <p:cNvPr id="22" name="Text 20"/>
          <p:cNvSpPr/>
          <p:nvPr/>
        </p:nvSpPr>
        <p:spPr>
          <a:xfrm>
            <a:off x="9197459" y="3854172"/>
            <a:ext cx="2780467" cy="62626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sz="1541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- 5 часов в неделю 10-11 класс</a:t>
            </a:r>
            <a:endParaRPr lang="en-US" sz="1541" dirty="0"/>
          </a:p>
        </p:txBody>
      </p:sp>
      <p:sp>
        <p:nvSpPr>
          <p:cNvPr id="23" name="Text 21"/>
          <p:cNvSpPr/>
          <p:nvPr/>
        </p:nvSpPr>
        <p:spPr>
          <a:xfrm>
            <a:off x="9197459" y="4656534"/>
            <a:ext cx="2780467" cy="9394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sz="1541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 Курс ВД «Решение олимпиадных задач» 8-9 класс</a:t>
            </a:r>
            <a:endParaRPr lang="en-US" sz="1541" dirty="0"/>
          </a:p>
        </p:txBody>
      </p:sp>
      <p:sp>
        <p:nvSpPr>
          <p:cNvPr id="24" name="Text 22"/>
          <p:cNvSpPr/>
          <p:nvPr/>
        </p:nvSpPr>
        <p:spPr>
          <a:xfrm>
            <a:off x="9197459" y="5772031"/>
            <a:ext cx="2780467" cy="9394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sz="1541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 Элективный курс «Программирование на С++» 10-11 класс</a:t>
            </a:r>
            <a:endParaRPr lang="en-US" sz="1541" dirty="0"/>
          </a:p>
        </p:txBody>
      </p:sp>
      <p:sp>
        <p:nvSpPr>
          <p:cNvPr id="25" name="Text 23"/>
          <p:cNvSpPr/>
          <p:nvPr/>
        </p:nvSpPr>
        <p:spPr>
          <a:xfrm>
            <a:off x="9197459" y="6887528"/>
            <a:ext cx="2780467" cy="62626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66"/>
              </a:lnSpc>
              <a:buNone/>
            </a:pPr>
            <a:r>
              <a:rPr lang="en-US" sz="1541" kern="0" spc="-3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 «Индивидуальный проект» 10 класс</a:t>
            </a:r>
            <a:endParaRPr lang="en-US" sz="154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-37127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8" name="Text 2"/>
          <p:cNvSpPr/>
          <p:nvPr/>
        </p:nvSpPr>
        <p:spPr>
          <a:xfrm>
            <a:off x="705264" y="485687"/>
            <a:ext cx="11705918" cy="13811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5203"/>
              </a:lnSpc>
            </a:pPr>
            <a:r>
              <a:rPr lang="ru-RU" sz="4400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Теоретический тур. Общая часть</a:t>
            </a:r>
            <a:endParaRPr lang="en-US" sz="4400" spc="1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264" y="1521912"/>
            <a:ext cx="12829632" cy="488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9438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-37127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8" name="Text 2"/>
          <p:cNvSpPr/>
          <p:nvPr/>
        </p:nvSpPr>
        <p:spPr>
          <a:xfrm>
            <a:off x="705264" y="485687"/>
            <a:ext cx="11705918" cy="13811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5203"/>
              </a:lnSpc>
            </a:pPr>
            <a:r>
              <a:rPr lang="ru-RU" sz="4400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Теоретический тур. Специальная  часть</a:t>
            </a:r>
            <a:endParaRPr lang="en-US" sz="4400" spc="1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264" y="1492428"/>
            <a:ext cx="10901390" cy="21343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4404" b="4546"/>
          <a:stretch/>
        </p:blipFill>
        <p:spPr>
          <a:xfrm>
            <a:off x="9049657" y="3256909"/>
            <a:ext cx="5449984" cy="47478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805" y="3923549"/>
            <a:ext cx="9132210" cy="10291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5764" y="4989824"/>
            <a:ext cx="8098827" cy="264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8586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-37127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8" name="Text 2"/>
          <p:cNvSpPr/>
          <p:nvPr/>
        </p:nvSpPr>
        <p:spPr>
          <a:xfrm>
            <a:off x="705264" y="485687"/>
            <a:ext cx="11705918" cy="13811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5203"/>
              </a:lnSpc>
            </a:pPr>
            <a:r>
              <a:rPr lang="ru-RU" sz="4400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Теоретический тур. Специальная  часть</a:t>
            </a:r>
            <a:endParaRPr lang="en-US" sz="4400" spc="1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908" t="-446" r="7168" b="25024"/>
          <a:stretch/>
        </p:blipFill>
        <p:spPr>
          <a:xfrm>
            <a:off x="6558223" y="1407560"/>
            <a:ext cx="7438490" cy="439733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05264" y="2045205"/>
            <a:ext cx="5897366" cy="281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/>
              <a:t>	Локальная </a:t>
            </a:r>
            <a:r>
              <a:rPr lang="ru-RU" sz="2000" dirty="0"/>
              <a:t>сеть кафе быстрого питания недавно была реорганизована. Известно, что в ней настроена статическая маршрутизация. У вас есть удалённый доступ к маршрутизаторам компании. С помощью команды </a:t>
            </a:r>
            <a:r>
              <a:rPr lang="ru-RU" sz="2000" dirty="0" err="1"/>
              <a:t>show</a:t>
            </a:r>
            <a:r>
              <a:rPr lang="ru-RU" sz="2000" dirty="0"/>
              <a:t> </a:t>
            </a:r>
            <a:r>
              <a:rPr lang="ru-RU" sz="2000" dirty="0" err="1"/>
              <a:t>ip</a:t>
            </a:r>
            <a:r>
              <a:rPr lang="ru-RU" sz="2000" dirty="0"/>
              <a:t> </a:t>
            </a:r>
            <a:r>
              <a:rPr lang="ru-RU" sz="2000" dirty="0" err="1"/>
              <a:t>route</a:t>
            </a:r>
            <a:r>
              <a:rPr lang="ru-RU" sz="2000" dirty="0"/>
              <a:t> можно узнать о подключенных к маршрутизатору сетях.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150" y="5804899"/>
            <a:ext cx="8294160" cy="220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3704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18227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0420" y="0"/>
            <a:ext cx="3657600" cy="8229600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705264" y="5159811"/>
            <a:ext cx="4542115" cy="2717006"/>
          </a:xfrm>
          <a:prstGeom prst="roundRect">
            <a:avLst>
              <a:gd name="adj" fmla="val 3680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833199" y="5462000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kern="0" spc="-66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Выбор языка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812627" y="6111374"/>
            <a:ext cx="4082534" cy="177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Участники должны выбрать язык программирования, который наиболее подходит для решения задач по информационной безопасности.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5720414" y="5159811"/>
            <a:ext cx="4542115" cy="2717006"/>
          </a:xfrm>
          <a:prstGeom prst="roundRect">
            <a:avLst>
              <a:gd name="adj" fmla="val 3680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5945023" y="6111374"/>
            <a:ext cx="4082534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285750" indent="-285750">
              <a:lnSpc>
                <a:spcPts val="2799"/>
              </a:lnSpc>
              <a:buFont typeface="Arial" panose="020B0604020202020204" pitchFamily="34" charset="0"/>
              <a:buChar char="•"/>
            </a:pP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705265" y="1310580"/>
            <a:ext cx="9557264" cy="3505393"/>
          </a:xfrm>
          <a:prstGeom prst="roundRect">
            <a:avLst>
              <a:gd name="adj" fmla="val 6057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1010364" y="1641696"/>
            <a:ext cx="8846820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000" dirty="0" smtClean="0"/>
              <a:t>Реверс </a:t>
            </a:r>
            <a:r>
              <a:rPr lang="ru-RU" sz="2000" dirty="0"/>
              <a:t>(анализ исходных текстов компьютерных программ) </a:t>
            </a:r>
            <a:endParaRPr lang="ru-RU" sz="2000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000" dirty="0" err="1" smtClean="0"/>
              <a:t>Web</a:t>
            </a:r>
            <a:r>
              <a:rPr lang="ru-RU" sz="2000" dirty="0" smtClean="0"/>
              <a:t> </a:t>
            </a:r>
            <a:r>
              <a:rPr lang="ru-RU" sz="2000" dirty="0"/>
              <a:t>(поиск уязвимостей </a:t>
            </a:r>
            <a:r>
              <a:rPr lang="ru-RU" sz="2000" dirty="0" err="1"/>
              <a:t>web</a:t>
            </a:r>
            <a:r>
              <a:rPr lang="ru-RU" sz="2000" dirty="0"/>
              <a:t>-приложений) </a:t>
            </a:r>
            <a:endParaRPr lang="ru-RU" sz="2000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000" dirty="0" err="1" smtClean="0"/>
              <a:t>Forensics</a:t>
            </a:r>
            <a:r>
              <a:rPr lang="ru-RU" sz="2000" dirty="0" smtClean="0"/>
              <a:t> </a:t>
            </a:r>
            <a:r>
              <a:rPr lang="ru-RU" sz="2000" dirty="0"/>
              <a:t>(поиск следов инцидентов информационной </a:t>
            </a:r>
            <a:r>
              <a:rPr lang="ru-RU" sz="2000" dirty="0" smtClean="0"/>
              <a:t>безопасности)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000" dirty="0" err="1" smtClean="0"/>
              <a:t>Linux</a:t>
            </a:r>
            <a:r>
              <a:rPr lang="ru-RU" sz="2000" dirty="0" smtClean="0"/>
              <a:t>\</a:t>
            </a:r>
            <a:r>
              <a:rPr lang="ru-RU" sz="2000" dirty="0" err="1" smtClean="0"/>
              <a:t>Unix</a:t>
            </a:r>
            <a:r>
              <a:rPr lang="ru-RU" sz="2000" dirty="0" smtClean="0"/>
              <a:t> </a:t>
            </a:r>
            <a:r>
              <a:rPr lang="ru-RU" sz="2000" dirty="0"/>
              <a:t>(навыки администрирования операционных систем) </a:t>
            </a:r>
            <a:endParaRPr lang="ru-RU" sz="2000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000" dirty="0" smtClean="0"/>
              <a:t>Анализ </a:t>
            </a:r>
            <a:r>
              <a:rPr lang="ru-RU" sz="2000" dirty="0"/>
              <a:t>трафика </a:t>
            </a:r>
            <a:endParaRPr lang="ru-RU" sz="2000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000" dirty="0" smtClean="0"/>
              <a:t>Средства </a:t>
            </a:r>
            <a:r>
              <a:rPr lang="ru-RU" sz="2000" dirty="0"/>
              <a:t>защиты информации (СЗИ)</a:t>
            </a:r>
            <a:endParaRPr lang="en-US" sz="2000" dirty="0"/>
          </a:p>
        </p:txBody>
      </p:sp>
      <p:sp>
        <p:nvSpPr>
          <p:cNvPr id="15" name="Text 2"/>
          <p:cNvSpPr/>
          <p:nvPr/>
        </p:nvSpPr>
        <p:spPr>
          <a:xfrm>
            <a:off x="705264" y="485687"/>
            <a:ext cx="11705918" cy="13811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5203"/>
              </a:lnSpc>
            </a:pPr>
            <a:r>
              <a:rPr lang="ru-RU" sz="4400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Практический тур </a:t>
            </a:r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3" t="26603" r="3284" b="29287"/>
          <a:stretch/>
        </p:blipFill>
        <p:spPr bwMode="auto">
          <a:xfrm>
            <a:off x="5766348" y="5758591"/>
            <a:ext cx="4372475" cy="14229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18227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1" name="Text 8"/>
          <p:cNvSpPr/>
          <p:nvPr/>
        </p:nvSpPr>
        <p:spPr>
          <a:xfrm>
            <a:off x="5945023" y="6111374"/>
            <a:ext cx="4082534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285750" indent="-285750">
              <a:lnSpc>
                <a:spcPts val="2799"/>
              </a:lnSpc>
              <a:buFont typeface="Arial" panose="020B0604020202020204" pitchFamily="34" charset="0"/>
              <a:buChar char="•"/>
            </a:pPr>
            <a:endParaRPr lang="en-US" sz="1750" dirty="0"/>
          </a:p>
        </p:txBody>
      </p:sp>
      <p:sp>
        <p:nvSpPr>
          <p:cNvPr id="15" name="Text 2"/>
          <p:cNvSpPr/>
          <p:nvPr/>
        </p:nvSpPr>
        <p:spPr>
          <a:xfrm>
            <a:off x="705264" y="485687"/>
            <a:ext cx="11705918" cy="13811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5203"/>
              </a:lnSpc>
            </a:pPr>
            <a:r>
              <a:rPr lang="ru-RU" sz="4400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Практический тур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" t="525" r="44098" b="-595"/>
          <a:stretch/>
        </p:blipFill>
        <p:spPr>
          <a:xfrm>
            <a:off x="10344865" y="-1"/>
            <a:ext cx="4468415" cy="83031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2337" y="1298644"/>
            <a:ext cx="9717875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/>
              <a:t>ПК, оснащенный процессором с поддержкой виртуализации, под управлением ОС </a:t>
            </a:r>
            <a:r>
              <a:rPr lang="ru-RU" sz="2000" dirty="0" err="1"/>
              <a:t>Ubuntu</a:t>
            </a:r>
            <a:r>
              <a:rPr lang="ru-RU" sz="2000" dirty="0"/>
              <a:t> (или другой ОС семейства </a:t>
            </a:r>
            <a:r>
              <a:rPr lang="ru-RU" sz="2000" dirty="0" err="1"/>
              <a:t>Linux</a:t>
            </a:r>
            <a:r>
              <a:rPr lang="ru-RU" sz="2000" dirty="0"/>
              <a:t>) с предустановленным программным обеспечением: </a:t>
            </a:r>
            <a:endParaRPr lang="en-US" sz="2000" dirty="0" smtClean="0"/>
          </a:p>
          <a:p>
            <a:pPr>
              <a:lnSpc>
                <a:spcPct val="150000"/>
              </a:lnSpc>
            </a:pPr>
            <a:endParaRPr lang="ru-RU" sz="2000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/>
              <a:t>средство </a:t>
            </a:r>
            <a:r>
              <a:rPr lang="ru-RU" sz="2000" dirty="0"/>
              <a:t>виртуализации </a:t>
            </a:r>
            <a:r>
              <a:rPr lang="ru-RU" sz="2000" b="1" dirty="0" err="1" smtClean="0"/>
              <a:t>VirtualBox</a:t>
            </a:r>
            <a:endParaRPr lang="ru-RU" sz="20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/>
              <a:t>среда </a:t>
            </a:r>
            <a:r>
              <a:rPr lang="ru-RU" sz="2000" dirty="0"/>
              <a:t>разработки для языка программирования </a:t>
            </a:r>
            <a:r>
              <a:rPr lang="ru-RU" sz="2000" b="1" dirty="0" err="1"/>
              <a:t>Python</a:t>
            </a:r>
            <a:r>
              <a:rPr lang="ru-RU" sz="2000" dirty="0"/>
              <a:t> (</a:t>
            </a:r>
            <a:r>
              <a:rPr lang="ru-RU" sz="2000" dirty="0" err="1"/>
              <a:t>Pycharm</a:t>
            </a:r>
            <a:r>
              <a:rPr lang="ru-RU" sz="2000" dirty="0"/>
              <a:t> или аналог</a:t>
            </a:r>
            <a:r>
              <a:rPr lang="ru-RU" sz="2000" dirty="0" smtClean="0"/>
              <a:t>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/>
              <a:t>анализатор </a:t>
            </a:r>
            <a:r>
              <a:rPr lang="ru-RU" sz="2000" dirty="0"/>
              <a:t>сетевого трафика </a:t>
            </a:r>
            <a:r>
              <a:rPr lang="ru-RU" sz="2000" b="1" dirty="0" err="1" smtClean="0"/>
              <a:t>Wireshar</a:t>
            </a:r>
            <a:r>
              <a:rPr lang="en-US" sz="2000" b="1" dirty="0" smtClean="0"/>
              <a:t>k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/>
              <a:t>инструмент </a:t>
            </a:r>
            <a:r>
              <a:rPr lang="ru-RU" sz="2000" dirty="0"/>
              <a:t>анализа памяти </a:t>
            </a:r>
            <a:r>
              <a:rPr lang="ru-RU" sz="2000" b="1" dirty="0" err="1" smtClean="0"/>
              <a:t>Volatility</a:t>
            </a:r>
            <a:endParaRPr lang="ru-RU" sz="20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/>
              <a:t>платформа проведения аудита </a:t>
            </a:r>
            <a:r>
              <a:rPr lang="en-US" sz="2000" dirty="0"/>
              <a:t>web</a:t>
            </a:r>
            <a:r>
              <a:rPr lang="ru-RU" sz="2000" dirty="0"/>
              <a:t>приложений </a:t>
            </a:r>
            <a:r>
              <a:rPr lang="en-US" sz="2000" b="1" dirty="0" err="1" smtClean="0"/>
              <a:t>BurpSuiteCommunityEdition</a:t>
            </a:r>
            <a:endParaRPr lang="en-US" sz="2000" b="1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/>
              <a:t>утилита </a:t>
            </a:r>
            <a:r>
              <a:rPr lang="en-US" sz="2000" b="1" dirty="0" smtClean="0"/>
              <a:t>strings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/>
              <a:t>средство </a:t>
            </a:r>
            <a:r>
              <a:rPr lang="ru-RU" sz="2000" dirty="0"/>
              <a:t>анализа образов носителей данных </a:t>
            </a:r>
            <a:r>
              <a:rPr lang="en-US" sz="2000" b="1" dirty="0" smtClean="0"/>
              <a:t>Mount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/>
              <a:t>текстовый редактор</a:t>
            </a:r>
            <a:endParaRPr lang="en-US" sz="2000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/>
              <a:t>браузер </a:t>
            </a:r>
            <a:r>
              <a:rPr lang="en-US" sz="2000" b="1" dirty="0"/>
              <a:t>Google </a:t>
            </a:r>
            <a:r>
              <a:rPr lang="en-US" sz="2000" b="1" dirty="0" smtClean="0"/>
              <a:t>Chrome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8158632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1329631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ru-RU" sz="4374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Особенности подготовки</a:t>
            </a:r>
            <a:endParaRPr lang="en-US" sz="4374" spc="100" dirty="0"/>
          </a:p>
        </p:txBody>
      </p:sp>
      <p:sp>
        <p:nvSpPr>
          <p:cNvPr id="6" name="Text 3"/>
          <p:cNvSpPr/>
          <p:nvPr/>
        </p:nvSpPr>
        <p:spPr>
          <a:xfrm>
            <a:off x="2037993" y="4469130"/>
            <a:ext cx="3035498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b="1" kern="0" spc="-66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Практические занятия</a:t>
            </a:r>
            <a:endParaRPr lang="en-US" sz="2187" dirty="0"/>
          </a:p>
        </p:txBody>
      </p:sp>
      <p:sp>
        <p:nvSpPr>
          <p:cNvPr id="7" name="Text 4"/>
          <p:cNvSpPr/>
          <p:nvPr/>
        </p:nvSpPr>
        <p:spPr>
          <a:xfrm>
            <a:off x="2037993" y="4949547"/>
            <a:ext cx="3295888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kern="0" spc="-35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Участники</a:t>
            </a:r>
            <a:r>
              <a:rPr lang="en-US" sz="1750" kern="0" spc="-3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ru-RU" sz="1750" kern="0" spc="-35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получают </a:t>
            </a:r>
            <a:r>
              <a:rPr lang="en-US" sz="1750" kern="0" spc="-35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практический</a:t>
            </a:r>
            <a:r>
              <a:rPr lang="en-US" sz="1750" kern="0" spc="-35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kern="0" spc="-3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опыт в области информационной безопасности.</a:t>
            </a:r>
            <a:endParaRPr lang="en-US" sz="1750" dirty="0"/>
          </a:p>
        </p:txBody>
      </p:sp>
      <p:sp>
        <p:nvSpPr>
          <p:cNvPr id="9" name="Text 5"/>
          <p:cNvSpPr/>
          <p:nvPr/>
        </p:nvSpPr>
        <p:spPr>
          <a:xfrm>
            <a:off x="5667137" y="4469130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ru-RU" sz="2187" b="1" kern="0" spc="1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Интерактивность</a:t>
            </a:r>
            <a:endParaRPr lang="en-US" sz="2187" spc="100" dirty="0"/>
          </a:p>
        </p:txBody>
      </p:sp>
      <p:sp>
        <p:nvSpPr>
          <p:cNvPr id="10" name="Text 6"/>
          <p:cNvSpPr/>
          <p:nvPr/>
        </p:nvSpPr>
        <p:spPr>
          <a:xfrm>
            <a:off x="5667137" y="4949547"/>
            <a:ext cx="3296007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99"/>
              </a:lnSpc>
            </a:pPr>
            <a:r>
              <a:rPr lang="en-US" sz="1750" kern="0" spc="-35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Участники</a:t>
            </a:r>
            <a:r>
              <a:rPr lang="en-US" sz="1750" kern="0" spc="-3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kern="0" spc="-35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активно</a:t>
            </a:r>
            <a:r>
              <a:rPr lang="en-US" sz="1750" kern="0" spc="-35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kern="0" spc="-35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взаимодейств</a:t>
            </a:r>
            <a:r>
              <a:rPr lang="ru-RU" sz="1750" kern="0" spc="-35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уют</a:t>
            </a:r>
            <a:r>
              <a:rPr lang="en-US" sz="1750" kern="0" spc="-35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kern="0" spc="-3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 </a:t>
            </a:r>
            <a:r>
              <a:rPr lang="en-US" sz="1750" kern="0" spc="-35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получа</a:t>
            </a:r>
            <a:r>
              <a:rPr lang="ru-RU" sz="1750" kern="0" spc="-35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ют</a:t>
            </a:r>
            <a:r>
              <a:rPr lang="en-US" sz="1750" kern="0" spc="-35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kern="0" spc="-35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обратную</a:t>
            </a:r>
            <a:r>
              <a:rPr lang="en-US" sz="1750" kern="0" spc="-3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kern="0" spc="-35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связь</a:t>
            </a:r>
            <a:r>
              <a:rPr lang="en-US" sz="1750" kern="0" spc="-3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kern="0" spc="-35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от</a:t>
            </a:r>
            <a:r>
              <a:rPr lang="en-US" sz="1750" kern="0" spc="-3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kern="0" spc="-35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наставников</a:t>
            </a:r>
            <a:r>
              <a:rPr lang="en-US" sz="1750" kern="0" spc="-3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750" dirty="0"/>
          </a:p>
        </p:txBody>
      </p:sp>
      <p:sp>
        <p:nvSpPr>
          <p:cNvPr id="12" name="Text 7"/>
          <p:cNvSpPr/>
          <p:nvPr/>
        </p:nvSpPr>
        <p:spPr>
          <a:xfrm>
            <a:off x="9296400" y="4469130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ru-RU" sz="2187" b="1" kern="0" spc="1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Индивидуальная </a:t>
            </a:r>
          </a:p>
          <a:p>
            <a:pPr marL="0" indent="0" algn="l">
              <a:lnSpc>
                <a:spcPts val="2734"/>
              </a:lnSpc>
              <a:buNone/>
            </a:pPr>
            <a:r>
              <a:rPr lang="ru-RU" sz="2187" b="1" kern="0" spc="1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образовательная траектория</a:t>
            </a:r>
            <a:endParaRPr lang="en-US" sz="2187" spc="100" dirty="0"/>
          </a:p>
        </p:txBody>
      </p:sp>
      <p:sp>
        <p:nvSpPr>
          <p:cNvPr id="13" name="Text 8"/>
          <p:cNvSpPr/>
          <p:nvPr/>
        </p:nvSpPr>
        <p:spPr>
          <a:xfrm>
            <a:off x="9296400" y="5304949"/>
            <a:ext cx="3296007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kern="0" spc="-35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Участники</a:t>
            </a:r>
            <a:r>
              <a:rPr lang="ru-RU" sz="1750" kern="0" spc="-35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готовятся к олимпиаде, не отвлекаясь на другие предметы школьной программы.</a:t>
            </a:r>
            <a:endParaRPr lang="en-US" sz="1750" dirty="0"/>
          </a:p>
        </p:txBody>
      </p:sp>
      <p:pic>
        <p:nvPicPr>
          <p:cNvPr id="15" name="Рисунок 14" descr="Picture background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1" y="2786674"/>
            <a:ext cx="1162692" cy="11938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Picture background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993" y="2782303"/>
            <a:ext cx="1331931" cy="11981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Picture background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0" t="11172" r="14891" b="10653"/>
          <a:stretch/>
        </p:blipFill>
        <p:spPr bwMode="auto">
          <a:xfrm>
            <a:off x="5716713" y="2735699"/>
            <a:ext cx="1187521" cy="14767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548795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ru-RU" sz="4374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Полезные </a:t>
            </a:r>
            <a:r>
              <a:rPr lang="ru-RU" sz="4374" b="1" kern="0" spc="100" dirty="0" err="1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интернет-ресурсы</a:t>
            </a:r>
            <a:r>
              <a:rPr lang="ru-RU" sz="4374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endParaRPr lang="en-US" sz="4374" spc="100" dirty="0"/>
          </a:p>
        </p:txBody>
      </p:sp>
      <p:sp>
        <p:nvSpPr>
          <p:cNvPr id="7" name="Text 4"/>
          <p:cNvSpPr/>
          <p:nvPr/>
        </p:nvSpPr>
        <p:spPr>
          <a:xfrm>
            <a:off x="1308527" y="1578263"/>
            <a:ext cx="11698555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285750" indent="-285750">
              <a:lnSpc>
                <a:spcPts val="2799"/>
              </a:lnSpc>
              <a:buFont typeface="Arial" panose="020B0604020202020204" pitchFamily="34" charset="0"/>
              <a:buChar char="•"/>
            </a:pPr>
            <a:r>
              <a:rPr lang="en-US" sz="1750" kern="0" spc="-3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3"/>
              </a:rPr>
              <a:t>https://</a:t>
            </a:r>
            <a:r>
              <a:rPr lang="en-US" sz="1750" kern="0" spc="-35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3"/>
              </a:rPr>
              <a:t>vserosolimp.edsoo.ru</a:t>
            </a:r>
            <a:r>
              <a:rPr lang="ru-RU" sz="1750" kern="0" spc="-35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- </a:t>
            </a:r>
            <a:r>
              <a:rPr lang="ru-RU" dirty="0"/>
              <a:t>Официальный сайт </a:t>
            </a:r>
            <a:r>
              <a:rPr lang="ru-RU" dirty="0" err="1"/>
              <a:t>ВсОШ</a:t>
            </a:r>
            <a:endParaRPr lang="ru-RU" sz="1750" kern="0" spc="-35" dirty="0" smtClean="0">
              <a:solidFill>
                <a:srgbClr val="272525"/>
              </a:solidFill>
              <a:latin typeface="Inter" pitchFamily="34" charset="0"/>
              <a:ea typeface="Inter" pitchFamily="34" charset="-122"/>
              <a:cs typeface="Inter" pitchFamily="34" charset="-120"/>
            </a:endParaRPr>
          </a:p>
          <a:p>
            <a:pPr marL="285750" indent="-285750">
              <a:lnSpc>
                <a:spcPts val="2799"/>
              </a:lnSpc>
              <a:buFont typeface="Arial" panose="020B0604020202020204" pitchFamily="34" charset="0"/>
              <a:buChar char="•"/>
            </a:pPr>
            <a:r>
              <a:rPr lang="en-US" sz="1750" dirty="0">
                <a:hlinkClick r:id="rId4"/>
              </a:rPr>
              <a:t>https://</a:t>
            </a:r>
            <a:r>
              <a:rPr lang="en-US" sz="1750" dirty="0" smtClean="0">
                <a:hlinkClick r:id="rId4"/>
              </a:rPr>
              <a:t>vsosh.miem.hse.ru/main/</a:t>
            </a:r>
            <a:r>
              <a:rPr lang="en-US" sz="1750" dirty="0" smtClean="0"/>
              <a:t> </a:t>
            </a:r>
            <a:r>
              <a:rPr lang="ru-RU" sz="1750" dirty="0" smtClean="0"/>
              <a:t>- </a:t>
            </a:r>
            <a:r>
              <a:rPr lang="ru-RU" dirty="0" smtClean="0"/>
              <a:t>Высшая </a:t>
            </a:r>
            <a:r>
              <a:rPr lang="ru-RU" dirty="0"/>
              <a:t>школа </a:t>
            </a:r>
            <a:r>
              <a:rPr lang="ru-RU" dirty="0" smtClean="0"/>
              <a:t>экономики</a:t>
            </a:r>
          </a:p>
          <a:p>
            <a:pPr marL="285750" indent="-285750">
              <a:lnSpc>
                <a:spcPts val="2799"/>
              </a:lnSpc>
              <a:buFont typeface="Arial" panose="020B0604020202020204" pitchFamily="34" charset="0"/>
              <a:buChar char="•"/>
            </a:pPr>
            <a:r>
              <a:rPr lang="en-US" dirty="0">
                <a:hlinkClick r:id="rId5"/>
              </a:rPr>
              <a:t>https://zsfond.ru/vsosh/regionalnyj-etap/tehnologiya-regionalnyj-etap</a:t>
            </a:r>
            <a:r>
              <a:rPr lang="en-US" dirty="0" smtClean="0">
                <a:hlinkClick r:id="rId5"/>
              </a:rPr>
              <a:t>/</a:t>
            </a:r>
            <a:r>
              <a:rPr lang="ru-RU" dirty="0" smtClean="0"/>
              <a:t> - </a:t>
            </a:r>
            <a:r>
              <a:rPr lang="ru-RU" dirty="0"/>
              <a:t>Фонд «Золотое сечение</a:t>
            </a:r>
            <a:r>
              <a:rPr lang="ru-RU" dirty="0" smtClean="0"/>
              <a:t>» (методика оценки и ключи)</a:t>
            </a:r>
          </a:p>
          <a:p>
            <a:pPr marL="285750" indent="-285750">
              <a:lnSpc>
                <a:spcPts val="2799"/>
              </a:lnSpc>
              <a:buFont typeface="Arial" panose="020B0604020202020204" pitchFamily="34" charset="0"/>
              <a:buChar char="•"/>
            </a:pPr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ikb.mtuci.ru</a:t>
            </a:r>
            <a:r>
              <a:rPr lang="ru-RU" dirty="0" smtClean="0"/>
              <a:t> - Межрегиональная </a:t>
            </a:r>
            <a:r>
              <a:rPr lang="ru-RU" dirty="0"/>
              <a:t>олимпиада школьников им. И.Я. </a:t>
            </a:r>
            <a:r>
              <a:rPr lang="ru-RU" dirty="0" err="1"/>
              <a:t>Верченко</a:t>
            </a:r>
            <a:r>
              <a:rPr lang="ru-RU" dirty="0"/>
              <a:t> по информатике и компьютерной </a:t>
            </a:r>
            <a:r>
              <a:rPr lang="ru-RU" dirty="0" smtClean="0"/>
              <a:t>безопасности</a:t>
            </a:r>
          </a:p>
          <a:p>
            <a:pPr marL="285750" indent="-285750">
              <a:lnSpc>
                <a:spcPts val="2799"/>
              </a:lnSpc>
              <a:buFont typeface="Arial" panose="020B0604020202020204" pitchFamily="34" charset="0"/>
              <a:buChar char="•"/>
            </a:pPr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ctfd.io</a:t>
            </a:r>
            <a:r>
              <a:rPr lang="ru-RU" dirty="0" smtClean="0"/>
              <a:t> </a:t>
            </a:r>
            <a:r>
              <a:rPr lang="en-US" dirty="0" smtClean="0"/>
              <a:t>- </a:t>
            </a:r>
            <a:r>
              <a:rPr lang="ru-RU" dirty="0" err="1" smtClean="0"/>
              <a:t>фреймворк</a:t>
            </a:r>
            <a:r>
              <a:rPr lang="ru-RU" dirty="0" smtClean="0"/>
              <a:t> </a:t>
            </a:r>
            <a:r>
              <a:rPr lang="ru-RU" dirty="0" err="1"/>
              <a:t>Capture</a:t>
            </a:r>
            <a:r>
              <a:rPr lang="ru-RU" dirty="0"/>
              <a:t> </a:t>
            </a:r>
            <a:r>
              <a:rPr lang="ru-RU" dirty="0" err="1"/>
              <a:t>The</a:t>
            </a:r>
            <a:r>
              <a:rPr lang="ru-RU" dirty="0"/>
              <a:t> </a:t>
            </a:r>
            <a:r>
              <a:rPr lang="ru-RU" dirty="0" err="1"/>
              <a:t>Flag</a:t>
            </a:r>
            <a:r>
              <a:rPr lang="ru-RU" dirty="0"/>
              <a:t> </a:t>
            </a:r>
            <a:r>
              <a:rPr lang="ru-RU" dirty="0" smtClean="0"/>
              <a:t>для </a:t>
            </a:r>
            <a:r>
              <a:rPr lang="ru-RU" dirty="0"/>
              <a:t>обучения разработчиков и </a:t>
            </a:r>
            <a:r>
              <a:rPr lang="ru-RU" dirty="0" smtClean="0"/>
              <a:t>студентов</a:t>
            </a:r>
          </a:p>
          <a:p>
            <a:pPr marL="285750" indent="-285750">
              <a:lnSpc>
                <a:spcPts val="2799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hlinkClick r:id="rId8"/>
              </a:rPr>
              <a:t>https://stepik.org/course/132488/syllabus</a:t>
            </a:r>
            <a:r>
              <a:rPr lang="ru-RU" dirty="0" smtClean="0"/>
              <a:t> -  Базовый курс по </a:t>
            </a:r>
            <a:r>
              <a:rPr lang="en-US" dirty="0" smtClean="0"/>
              <a:t>CTF</a:t>
            </a:r>
            <a:endParaRPr lang="ru-RU" dirty="0" smtClean="0"/>
          </a:p>
          <a:p>
            <a:pPr marL="285750" indent="-285750">
              <a:lnSpc>
                <a:spcPts val="2799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hlinkClick r:id="rId9"/>
              </a:rPr>
              <a:t>https</a:t>
            </a:r>
            <a:r>
              <a:rPr lang="en-US" dirty="0">
                <a:hlinkClick r:id="rId9"/>
              </a:rPr>
              <a:t>://</a:t>
            </a:r>
            <a:r>
              <a:rPr lang="en-US" dirty="0" smtClean="0">
                <a:hlinkClick r:id="rId9"/>
              </a:rPr>
              <a:t>stepik.org/course/61237/syllabus</a:t>
            </a:r>
            <a:r>
              <a:rPr lang="ru-RU" dirty="0" smtClean="0"/>
              <a:t> </a:t>
            </a:r>
            <a:r>
              <a:rPr lang="en-US" dirty="0" smtClean="0"/>
              <a:t>- Task-Based </a:t>
            </a:r>
            <a:r>
              <a:rPr lang="en-US" dirty="0"/>
              <a:t>CTF </a:t>
            </a:r>
            <a:r>
              <a:rPr lang="ru-RU" dirty="0"/>
              <a:t>для </a:t>
            </a:r>
            <a:r>
              <a:rPr lang="ru-RU" dirty="0" smtClean="0"/>
              <a:t>новичков</a:t>
            </a:r>
            <a:r>
              <a:rPr lang="en-US" dirty="0" smtClean="0"/>
              <a:t> (</a:t>
            </a:r>
            <a:r>
              <a:rPr lang="ru-RU" dirty="0" smtClean="0"/>
              <a:t>недоработан</a:t>
            </a:r>
            <a:r>
              <a:rPr lang="en-US" dirty="0" smtClean="0"/>
              <a:t>)</a:t>
            </a:r>
            <a:endParaRPr lang="ru-RU" dirty="0"/>
          </a:p>
          <a:p>
            <a:pPr marL="285750" indent="-285750">
              <a:lnSpc>
                <a:spcPts val="2799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hlinkClick r:id="rId10"/>
              </a:rPr>
              <a:t>https</a:t>
            </a:r>
            <a:r>
              <a:rPr lang="en-US" dirty="0">
                <a:hlinkClick r:id="rId10"/>
              </a:rPr>
              <a:t>://</a:t>
            </a:r>
            <a:r>
              <a:rPr lang="en-US" dirty="0" smtClean="0">
                <a:hlinkClick r:id="rId10"/>
              </a:rPr>
              <a:t>www.dcode.fr</a:t>
            </a:r>
            <a:r>
              <a:rPr lang="ru-RU" dirty="0" smtClean="0"/>
              <a:t> - </a:t>
            </a:r>
            <a:r>
              <a:rPr lang="ru-RU" dirty="0"/>
              <a:t>это универсальный сайт для расшифровки закодированных сообщений, р</a:t>
            </a:r>
            <a:r>
              <a:rPr lang="ru-RU" dirty="0" smtClean="0"/>
              <a:t>ешения головоломок и </a:t>
            </a:r>
            <a:r>
              <a:rPr lang="ru-RU" dirty="0"/>
              <a:t>многого </a:t>
            </a:r>
            <a:r>
              <a:rPr lang="ru-RU" dirty="0" smtClean="0"/>
              <a:t>другого</a:t>
            </a:r>
          </a:p>
          <a:p>
            <a:pPr marL="285750" indent="-285750">
              <a:lnSpc>
                <a:spcPts val="2799"/>
              </a:lnSpc>
              <a:buFont typeface="Arial" panose="020B0604020202020204" pitchFamily="34" charset="0"/>
              <a:buChar char="•"/>
            </a:pPr>
            <a:r>
              <a:rPr lang="en-US" dirty="0">
                <a:hlinkClick r:id="rId11"/>
              </a:rPr>
              <a:t>https://</a:t>
            </a:r>
            <a:r>
              <a:rPr lang="en-US" dirty="0" smtClean="0">
                <a:hlinkClick r:id="rId11"/>
              </a:rPr>
              <a:t>www.youtube.com/watch?v=VCoB1P3kIWo</a:t>
            </a:r>
            <a:r>
              <a:rPr lang="ru-RU" dirty="0" smtClean="0"/>
              <a:t> – разбор заданий </a:t>
            </a:r>
            <a:r>
              <a:rPr lang="en-US" dirty="0" smtClean="0"/>
              <a:t>CTF </a:t>
            </a:r>
            <a:r>
              <a:rPr lang="ru-RU" dirty="0" smtClean="0"/>
              <a:t>"</a:t>
            </a:r>
            <a:r>
              <a:rPr lang="ru-RU" dirty="0"/>
              <a:t>Новый учитель новой информатики. Перезагрузка" </a:t>
            </a:r>
            <a:r>
              <a:rPr lang="ru-RU" dirty="0" smtClean="0"/>
              <a:t>2020 (две части)</a:t>
            </a:r>
          </a:p>
          <a:p>
            <a:pPr marL="285750" indent="-285750">
              <a:lnSpc>
                <a:spcPts val="2799"/>
              </a:lnSpc>
              <a:buFont typeface="Arial" panose="020B0604020202020204" pitchFamily="34" charset="0"/>
              <a:buChar char="•"/>
            </a:pPr>
            <a:r>
              <a:rPr lang="en-US" dirty="0">
                <a:hlinkClick r:id="rId12"/>
              </a:rPr>
              <a:t>https://</a:t>
            </a:r>
            <a:r>
              <a:rPr lang="en-US" dirty="0" smtClean="0">
                <a:hlinkClick r:id="rId12"/>
              </a:rPr>
              <a:t>github.com/acisoru/mircrypto</a:t>
            </a:r>
            <a:r>
              <a:rPr lang="ru-RU" dirty="0" smtClean="0"/>
              <a:t> - </a:t>
            </a:r>
            <a:r>
              <a:rPr lang="ru-RU" dirty="0"/>
              <a:t>о</a:t>
            </a:r>
            <a:r>
              <a:rPr lang="ru-RU" dirty="0" smtClean="0"/>
              <a:t>тветы </a:t>
            </a:r>
            <a:r>
              <a:rPr lang="ru-RU" dirty="0" err="1"/>
              <a:t>квиз</a:t>
            </a:r>
            <a:r>
              <a:rPr lang="ru-RU" dirty="0"/>
              <a:t>-турнира Мир </a:t>
            </a:r>
            <a:r>
              <a:rPr lang="ru-RU" dirty="0" smtClean="0"/>
              <a:t>Крипто</a:t>
            </a:r>
          </a:p>
          <a:p>
            <a:pPr marL="285750" indent="-285750">
              <a:lnSpc>
                <a:spcPts val="2799"/>
              </a:lnSpc>
              <a:buFont typeface="Arial" panose="020B0604020202020204" pitchFamily="34" charset="0"/>
              <a:buChar char="•"/>
            </a:pPr>
            <a:r>
              <a:rPr lang="en-US" dirty="0">
                <a:hlinkClick r:id="rId13"/>
              </a:rPr>
              <a:t>https://</a:t>
            </a:r>
            <a:r>
              <a:rPr lang="en-US" dirty="0" smtClean="0">
                <a:hlinkClick r:id="rId13"/>
              </a:rPr>
              <a:t>sites.google.com/view/ctftraineronline</a:t>
            </a:r>
            <a:r>
              <a:rPr lang="ru-RU" dirty="0"/>
              <a:t> </a:t>
            </a:r>
            <a:r>
              <a:rPr lang="ru-RU" dirty="0" smtClean="0"/>
              <a:t>- сайт с заданиями </a:t>
            </a:r>
            <a:r>
              <a:rPr lang="en-US" dirty="0" smtClean="0"/>
              <a:t>CTF </a:t>
            </a:r>
            <a:r>
              <a:rPr lang="ru-RU" dirty="0" err="1" smtClean="0"/>
              <a:t>Хашимовой</a:t>
            </a:r>
            <a:r>
              <a:rPr lang="ru-RU" dirty="0" smtClean="0"/>
              <a:t> Дианы ученицы 9-2 класса МАОУ «Гимназии №80 </a:t>
            </a:r>
            <a:r>
              <a:rPr lang="ru-RU" dirty="0" err="1" smtClean="0"/>
              <a:t>г.Челябинска</a:t>
            </a:r>
            <a:r>
              <a:rPr lang="ru-RU" dirty="0" smtClean="0"/>
              <a:t>»</a:t>
            </a:r>
            <a:endParaRPr lang="ru-RU" dirty="0"/>
          </a:p>
          <a:p>
            <a:pPr marL="285750" indent="-285750">
              <a:lnSpc>
                <a:spcPts val="2799"/>
              </a:lnSpc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lnSpc>
                <a:spcPts val="2799"/>
              </a:lnSpc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>
              <a:lnSpc>
                <a:spcPts val="2799"/>
              </a:lnSpc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>
              <a:lnSpc>
                <a:spcPts val="2799"/>
              </a:lnSpc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8463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18467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164086" y="2665452"/>
            <a:ext cx="8302109" cy="109227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301"/>
              </a:lnSpc>
              <a:buNone/>
            </a:pPr>
            <a:r>
              <a:rPr lang="en-US" sz="3441" b="1" kern="0" spc="-103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Защита проектов: структура и презентация</a:t>
            </a:r>
            <a:endParaRPr lang="en-US" sz="3441" dirty="0"/>
          </a:p>
        </p:txBody>
      </p:sp>
      <p:sp>
        <p:nvSpPr>
          <p:cNvPr id="6" name="Shape 3"/>
          <p:cNvSpPr/>
          <p:nvPr/>
        </p:nvSpPr>
        <p:spPr>
          <a:xfrm>
            <a:off x="7297698" y="4019788"/>
            <a:ext cx="34885" cy="3729038"/>
          </a:xfrm>
          <a:prstGeom prst="roundRect">
            <a:avLst>
              <a:gd name="adj" fmla="val 225460"/>
            </a:avLst>
          </a:prstGeom>
          <a:solidFill>
            <a:srgbClr val="C0C1D7"/>
          </a:solidFill>
          <a:ln/>
        </p:spPr>
      </p:sp>
      <p:sp>
        <p:nvSpPr>
          <p:cNvPr id="7" name="Shape 4"/>
          <p:cNvSpPr/>
          <p:nvPr/>
        </p:nvSpPr>
        <p:spPr>
          <a:xfrm>
            <a:off x="6506885" y="4335363"/>
            <a:ext cx="611624" cy="34885"/>
          </a:xfrm>
          <a:prstGeom prst="roundRect">
            <a:avLst>
              <a:gd name="adj" fmla="val 225460"/>
            </a:avLst>
          </a:prstGeom>
          <a:solidFill>
            <a:srgbClr val="C0C1D7"/>
          </a:solidFill>
          <a:ln/>
        </p:spPr>
      </p:sp>
      <p:sp>
        <p:nvSpPr>
          <p:cNvPr id="8" name="Shape 5"/>
          <p:cNvSpPr/>
          <p:nvPr/>
        </p:nvSpPr>
        <p:spPr>
          <a:xfrm>
            <a:off x="7118509" y="4156353"/>
            <a:ext cx="393144" cy="393144"/>
          </a:xfrm>
          <a:prstGeom prst="roundRect">
            <a:avLst>
              <a:gd name="adj" fmla="val 20006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7254835" y="4189095"/>
            <a:ext cx="120372" cy="3276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580"/>
              </a:lnSpc>
              <a:buNone/>
            </a:pPr>
            <a:r>
              <a:rPr lang="en-US" sz="2064" b="1" kern="0" spc="-6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</a:t>
            </a:r>
            <a:endParaRPr lang="en-US" sz="2064" dirty="0"/>
          </a:p>
        </p:txBody>
      </p:sp>
      <p:sp>
        <p:nvSpPr>
          <p:cNvPr id="10" name="Text 7"/>
          <p:cNvSpPr/>
          <p:nvPr/>
        </p:nvSpPr>
        <p:spPr>
          <a:xfrm>
            <a:off x="4169212" y="4194453"/>
            <a:ext cx="2184678" cy="27301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r">
              <a:lnSpc>
                <a:spcPts val="2150"/>
              </a:lnSpc>
              <a:buNone/>
            </a:pPr>
            <a:r>
              <a:rPr lang="en-US" sz="1720" b="1" kern="0" spc="-5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Четкая структура</a:t>
            </a:r>
            <a:endParaRPr lang="en-US" sz="1720" dirty="0"/>
          </a:p>
        </p:txBody>
      </p:sp>
      <p:sp>
        <p:nvSpPr>
          <p:cNvPr id="11" name="Text 8"/>
          <p:cNvSpPr/>
          <p:nvPr/>
        </p:nvSpPr>
        <p:spPr>
          <a:xfrm>
            <a:off x="3164086" y="4572238"/>
            <a:ext cx="3189803" cy="8386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r">
              <a:lnSpc>
                <a:spcPts val="2202"/>
              </a:lnSpc>
              <a:buNone/>
            </a:pPr>
            <a:r>
              <a:rPr lang="en-US" sz="1376" kern="0" spc="-28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Проект должен иметь логичную структуру, включающую введение, основную часть и заключение.</a:t>
            </a:r>
            <a:endParaRPr lang="en-US" sz="1376" dirty="0"/>
          </a:p>
        </p:txBody>
      </p:sp>
      <p:sp>
        <p:nvSpPr>
          <p:cNvPr id="12" name="Shape 9"/>
          <p:cNvSpPr/>
          <p:nvPr/>
        </p:nvSpPr>
        <p:spPr>
          <a:xfrm>
            <a:off x="7511653" y="5209044"/>
            <a:ext cx="611624" cy="34885"/>
          </a:xfrm>
          <a:prstGeom prst="roundRect">
            <a:avLst>
              <a:gd name="adj" fmla="val 225460"/>
            </a:avLst>
          </a:prstGeom>
          <a:solidFill>
            <a:srgbClr val="C0C1D7"/>
          </a:solidFill>
          <a:ln/>
        </p:spPr>
      </p:sp>
      <p:sp>
        <p:nvSpPr>
          <p:cNvPr id="13" name="Shape 10"/>
          <p:cNvSpPr/>
          <p:nvPr/>
        </p:nvSpPr>
        <p:spPr>
          <a:xfrm>
            <a:off x="7118509" y="5030033"/>
            <a:ext cx="393144" cy="393144"/>
          </a:xfrm>
          <a:prstGeom prst="roundRect">
            <a:avLst>
              <a:gd name="adj" fmla="val 20006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7236381" y="5062776"/>
            <a:ext cx="157282" cy="3276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580"/>
              </a:lnSpc>
              <a:buNone/>
            </a:pPr>
            <a:r>
              <a:rPr lang="en-US" sz="2064" b="1" kern="0" spc="-6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</a:t>
            </a:r>
            <a:endParaRPr lang="en-US" sz="2064" dirty="0"/>
          </a:p>
        </p:txBody>
      </p:sp>
      <p:sp>
        <p:nvSpPr>
          <p:cNvPr id="15" name="Text 12"/>
          <p:cNvSpPr/>
          <p:nvPr/>
        </p:nvSpPr>
        <p:spPr>
          <a:xfrm>
            <a:off x="8276273" y="5068133"/>
            <a:ext cx="2184678" cy="27301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20" b="1" kern="0" spc="-5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Ясная презентация</a:t>
            </a:r>
            <a:endParaRPr lang="en-US" sz="1720" dirty="0"/>
          </a:p>
        </p:txBody>
      </p:sp>
      <p:sp>
        <p:nvSpPr>
          <p:cNvPr id="16" name="Text 13"/>
          <p:cNvSpPr/>
          <p:nvPr/>
        </p:nvSpPr>
        <p:spPr>
          <a:xfrm>
            <a:off x="8276273" y="5445919"/>
            <a:ext cx="3189923" cy="111823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202"/>
              </a:lnSpc>
              <a:buNone/>
            </a:pPr>
            <a:r>
              <a:rPr lang="en-US" sz="1376" kern="0" spc="-28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Участники должны четко и убедительно презентовать свой проект, используя визуальные материалы.</a:t>
            </a:r>
            <a:endParaRPr lang="en-US" sz="1376" dirty="0"/>
          </a:p>
        </p:txBody>
      </p:sp>
      <p:sp>
        <p:nvSpPr>
          <p:cNvPr id="17" name="Shape 14"/>
          <p:cNvSpPr/>
          <p:nvPr/>
        </p:nvSpPr>
        <p:spPr>
          <a:xfrm>
            <a:off x="6506885" y="6219051"/>
            <a:ext cx="611624" cy="34885"/>
          </a:xfrm>
          <a:prstGeom prst="roundRect">
            <a:avLst>
              <a:gd name="adj" fmla="val 225460"/>
            </a:avLst>
          </a:prstGeom>
          <a:solidFill>
            <a:srgbClr val="C0C1D7"/>
          </a:solidFill>
          <a:ln/>
        </p:spPr>
      </p:sp>
      <p:sp>
        <p:nvSpPr>
          <p:cNvPr id="18" name="Shape 15"/>
          <p:cNvSpPr/>
          <p:nvPr/>
        </p:nvSpPr>
        <p:spPr>
          <a:xfrm>
            <a:off x="7118509" y="6040041"/>
            <a:ext cx="393144" cy="393144"/>
          </a:xfrm>
          <a:prstGeom prst="roundRect">
            <a:avLst>
              <a:gd name="adj" fmla="val 20006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7232571" y="6072783"/>
            <a:ext cx="165021" cy="3276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580"/>
              </a:lnSpc>
              <a:buNone/>
            </a:pPr>
            <a:r>
              <a:rPr lang="en-US" sz="2064" b="1" kern="0" spc="-6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</a:t>
            </a:r>
            <a:endParaRPr lang="en-US" sz="2064" dirty="0"/>
          </a:p>
        </p:txBody>
      </p:sp>
      <p:sp>
        <p:nvSpPr>
          <p:cNvPr id="20" name="Text 17"/>
          <p:cNvSpPr/>
          <p:nvPr/>
        </p:nvSpPr>
        <p:spPr>
          <a:xfrm>
            <a:off x="4168378" y="6078141"/>
            <a:ext cx="2185511" cy="27301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r">
              <a:lnSpc>
                <a:spcPts val="2150"/>
              </a:lnSpc>
              <a:buNone/>
            </a:pPr>
            <a:r>
              <a:rPr lang="en-US" sz="1720" b="1" kern="0" spc="-5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Глубокое понимание</a:t>
            </a:r>
            <a:endParaRPr lang="en-US" sz="1720" dirty="0"/>
          </a:p>
        </p:txBody>
      </p:sp>
      <p:sp>
        <p:nvSpPr>
          <p:cNvPr id="21" name="Text 18"/>
          <p:cNvSpPr/>
          <p:nvPr/>
        </p:nvSpPr>
        <p:spPr>
          <a:xfrm>
            <a:off x="3164086" y="6455926"/>
            <a:ext cx="3189803" cy="111823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r">
              <a:lnSpc>
                <a:spcPts val="2202"/>
              </a:lnSpc>
              <a:buNone/>
            </a:pPr>
            <a:r>
              <a:rPr lang="en-US" sz="1376" kern="0" spc="-28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Участники должны продемонстрировать глубокое понимание темы и способность отвечать на вопросы.</a:t>
            </a:r>
            <a:endParaRPr lang="en-US" sz="1376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chemeClr val="bg1"/>
          </a:solidFill>
          <a:ln/>
        </p:spPr>
      </p:sp>
      <p:sp>
        <p:nvSpPr>
          <p:cNvPr id="5" name="Text 2"/>
          <p:cNvSpPr/>
          <p:nvPr/>
        </p:nvSpPr>
        <p:spPr>
          <a:xfrm>
            <a:off x="2444895" y="456508"/>
            <a:ext cx="10603285" cy="109227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301"/>
              </a:lnSpc>
              <a:buNone/>
            </a:pPr>
            <a:r>
              <a:rPr lang="en-US" sz="3441" b="1" kern="0" spc="1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Защита проектов: </a:t>
            </a:r>
            <a:r>
              <a:rPr lang="ru-RU" sz="3441" b="1" kern="0" spc="15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критерии оценивания</a:t>
            </a:r>
            <a:endParaRPr lang="en-US" sz="3441" spc="150" dirty="0"/>
          </a:p>
        </p:txBody>
      </p:sp>
      <p:sp>
        <p:nvSpPr>
          <p:cNvPr id="22" name="Text 4"/>
          <p:cNvSpPr/>
          <p:nvPr/>
        </p:nvSpPr>
        <p:spPr>
          <a:xfrm>
            <a:off x="579061" y="1112161"/>
            <a:ext cx="13332147" cy="17862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ct val="150000"/>
              </a:lnSpc>
            </a:pPr>
            <a:r>
              <a:rPr lang="ru-RU" sz="2000" dirty="0"/>
              <a:t>1. Содержание и оформление документации проекта – </a:t>
            </a:r>
            <a:r>
              <a:rPr lang="ru-RU" sz="2000" b="1" dirty="0"/>
              <a:t>10 баллов</a:t>
            </a:r>
            <a:r>
              <a:rPr lang="ru-RU" sz="2000" dirty="0"/>
              <a:t> </a:t>
            </a:r>
          </a:p>
          <a:p>
            <a:pPr>
              <a:lnSpc>
                <a:spcPct val="150000"/>
              </a:lnSpc>
            </a:pPr>
            <a:r>
              <a:rPr lang="ru-RU" sz="2000" dirty="0"/>
              <a:t>Общее оформление; качество теоретического исследования; новизна и корректность проекта, соответствие общей тематике; разработка технологического процесса.</a:t>
            </a:r>
          </a:p>
          <a:p>
            <a:pPr>
              <a:lnSpc>
                <a:spcPct val="150000"/>
              </a:lnSpc>
            </a:pPr>
            <a:r>
              <a:rPr lang="ru-RU" sz="2000" dirty="0"/>
              <a:t>2. Дизайн продукта проекта – </a:t>
            </a:r>
            <a:r>
              <a:rPr lang="ru-RU" sz="2000" b="1" dirty="0"/>
              <a:t>20 баллов</a:t>
            </a:r>
            <a:r>
              <a:rPr lang="ru-RU" sz="2000" dirty="0"/>
              <a:t> </a:t>
            </a:r>
          </a:p>
          <a:p>
            <a:pPr>
              <a:lnSpc>
                <a:spcPct val="150000"/>
              </a:lnSpc>
            </a:pPr>
            <a:r>
              <a:rPr lang="ru-RU" sz="2000" dirty="0"/>
              <a:t>Требовательность к ресурсам для внедрения в системы; простота и удобство использования результата проекта; планируемый состав представляемых результатов, сопроводительных документов и материалов; обоснование функционального соответствия продукта поставленной цели; планирование функционального тестирования продукта; планирование пользовательского тестирования продукта; оценка положительного эффекта от использования/внедрения продукта.</a:t>
            </a:r>
          </a:p>
          <a:p>
            <a:pPr>
              <a:lnSpc>
                <a:spcPct val="150000"/>
              </a:lnSpc>
            </a:pPr>
            <a:r>
              <a:rPr lang="ru-RU" sz="2000" dirty="0"/>
              <a:t>3. Процедура презентации проекта – </a:t>
            </a:r>
            <a:r>
              <a:rPr lang="ru-RU" sz="2000" b="1" dirty="0"/>
              <a:t>10 баллов</a:t>
            </a:r>
            <a:r>
              <a:rPr lang="ru-RU" sz="2000" dirty="0"/>
              <a:t> </a:t>
            </a:r>
          </a:p>
          <a:p>
            <a:pPr>
              <a:lnSpc>
                <a:spcPct val="150000"/>
              </a:lnSpc>
            </a:pPr>
            <a:r>
              <a:rPr lang="ru-RU" sz="2000" dirty="0"/>
              <a:t>Регламент презентации (деловой этикет и имидж участника во время изложения материала; соблюдение временных рамок защиты); качество подачи материала и представления продукта проекта; владение темой проекта и представляемой информацией; соответствие содержания выводов содержанию цели и задач, конкретность и самостоятельность выводов.</a:t>
            </a:r>
          </a:p>
          <a:p>
            <a:pPr algn="r">
              <a:lnSpc>
                <a:spcPct val="150000"/>
              </a:lnSpc>
            </a:pPr>
            <a:r>
              <a:rPr lang="ru-RU" sz="2400" b="1" dirty="0"/>
              <a:t>Итого 40 баллов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678157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chemeClr val="bg1"/>
          </a:solidFill>
          <a:ln/>
        </p:spPr>
      </p:sp>
      <p:sp>
        <p:nvSpPr>
          <p:cNvPr id="5" name="Text 2"/>
          <p:cNvSpPr/>
          <p:nvPr/>
        </p:nvSpPr>
        <p:spPr>
          <a:xfrm>
            <a:off x="2444895" y="456508"/>
            <a:ext cx="10603285" cy="109227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301"/>
              </a:lnSpc>
              <a:buNone/>
            </a:pPr>
            <a:r>
              <a:rPr lang="ru-RU" sz="3441" b="1" kern="0" spc="15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Выбранные темы проектов</a:t>
            </a:r>
            <a:endParaRPr lang="en-US" sz="3441" b="1" spc="150" dirty="0"/>
          </a:p>
        </p:txBody>
      </p:sp>
      <p:sp>
        <p:nvSpPr>
          <p:cNvPr id="22" name="Text 4"/>
          <p:cNvSpPr/>
          <p:nvPr/>
        </p:nvSpPr>
        <p:spPr>
          <a:xfrm>
            <a:off x="579061" y="1112161"/>
            <a:ext cx="13332147" cy="17862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b="1" dirty="0"/>
              <a:t>Создание пароля при помощи </a:t>
            </a:r>
            <a:r>
              <a:rPr lang="ru-RU" sz="2400" b="1" dirty="0" smtClean="0"/>
              <a:t>аудиофайла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b="1" dirty="0" smtClean="0"/>
              <a:t>Криптография </a:t>
            </a:r>
            <a:r>
              <a:rPr lang="ru-RU" sz="2400" b="1" dirty="0"/>
              <a:t>и </a:t>
            </a:r>
            <a:r>
              <a:rPr lang="ru-RU" sz="2400" b="1" dirty="0" smtClean="0"/>
              <a:t>шифры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b="1" dirty="0" smtClean="0"/>
              <a:t>Развитие </a:t>
            </a:r>
            <a:r>
              <a:rPr lang="en-US" sz="2400" b="1" dirty="0" err="1" smtClean="0"/>
              <a:t>Caprure</a:t>
            </a:r>
            <a:r>
              <a:rPr lang="en-US" sz="2400" b="1" dirty="0" smtClean="0"/>
              <a:t> </a:t>
            </a:r>
            <a:r>
              <a:rPr lang="ru-RU" sz="2400" b="1" dirty="0" smtClean="0"/>
              <a:t>от прошлого к будущему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b="1" dirty="0"/>
              <a:t>Информационная безопасность для каждого. Кейс в формате </a:t>
            </a:r>
            <a:r>
              <a:rPr lang="ru-RU" sz="2400" b="1" dirty="0" smtClean="0"/>
              <a:t>CTF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dirty="0" err="1" smtClean="0"/>
              <a:t>Фишинговые</a:t>
            </a:r>
            <a:r>
              <a:rPr lang="ru-RU" sz="2400" dirty="0" smtClean="0"/>
              <a:t> сайты.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dirty="0"/>
              <a:t>Защита от вирусов-вымогателей (шифровальщиков)</a:t>
            </a:r>
            <a:endParaRPr lang="ru-RU" sz="2400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dirty="0" smtClean="0"/>
              <a:t> </a:t>
            </a:r>
            <a:r>
              <a:rPr lang="ru-RU" sz="2400" dirty="0"/>
              <a:t>Использование </a:t>
            </a:r>
            <a:r>
              <a:rPr lang="ru-RU" sz="2400" dirty="0" err="1"/>
              <a:t>Astra</a:t>
            </a:r>
            <a:r>
              <a:rPr lang="ru-RU" sz="2400" dirty="0"/>
              <a:t> </a:t>
            </a:r>
            <a:r>
              <a:rPr lang="ru-RU" sz="2400" dirty="0" err="1"/>
              <a:t>Linux</a:t>
            </a:r>
            <a:r>
              <a:rPr lang="ru-RU" sz="2400" dirty="0"/>
              <a:t> в школе</a:t>
            </a:r>
            <a:endParaRPr lang="ru-RU" sz="2400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dirty="0"/>
              <a:t>Настройка безопасного домашнего интернет-пространства на основе </a:t>
            </a:r>
            <a:r>
              <a:rPr lang="ru-RU" sz="2400" dirty="0" smtClean="0"/>
              <a:t>DSL-модема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400" dirty="0" err="1" smtClean="0"/>
              <a:t>DDoS</a:t>
            </a:r>
            <a:r>
              <a:rPr lang="ru-RU" sz="2400" dirty="0"/>
              <a:t>атака и как защититься от </a:t>
            </a:r>
            <a:r>
              <a:rPr lang="ru-RU" sz="2400" dirty="0" smtClean="0"/>
              <a:t>нее</a:t>
            </a:r>
            <a:endParaRPr lang="en-US" sz="2400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dirty="0" smtClean="0"/>
              <a:t>Интеллектуальный </a:t>
            </a:r>
            <a:r>
              <a:rPr lang="ru-RU" sz="2400" dirty="0"/>
              <a:t>метод исследования авиакатастроф </a:t>
            </a:r>
            <a:br>
              <a:rPr lang="ru-RU" sz="2400" dirty="0"/>
            </a:br>
            <a:r>
              <a:rPr lang="ru-RU" sz="2400" dirty="0" smtClean="0"/>
              <a:t>с </a:t>
            </a:r>
            <a:r>
              <a:rPr lang="ru-RU" sz="2400" dirty="0"/>
              <a:t>применением технологий и инструментов искусственного интеллекта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39530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1117044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kern="0" spc="1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Образовательные события по теме «</a:t>
            </a:r>
            <a:r>
              <a:rPr lang="en-US" sz="4374" b="1" kern="0" spc="100" dirty="0" err="1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Информационн</a:t>
            </a:r>
            <a:r>
              <a:rPr lang="ru-RU" sz="4374" b="1" kern="0" spc="100" dirty="0" err="1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ая</a:t>
            </a:r>
            <a:r>
              <a:rPr lang="en-US" sz="4374" b="1" kern="0" spc="100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4374" b="1" kern="0" spc="1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безопасность»</a:t>
            </a:r>
            <a:endParaRPr lang="en-US" sz="4374" spc="100" dirty="0"/>
          </a:p>
        </p:txBody>
      </p:sp>
      <p:sp>
        <p:nvSpPr>
          <p:cNvPr id="5" name="Shape 3"/>
          <p:cNvSpPr/>
          <p:nvPr/>
        </p:nvSpPr>
        <p:spPr>
          <a:xfrm>
            <a:off x="2037993" y="3123724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211348" y="3165396"/>
            <a:ext cx="153114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kern="0" spc="-79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</a:t>
            </a:r>
            <a:endParaRPr lang="en-US" sz="2624" dirty="0"/>
          </a:p>
        </p:txBody>
      </p:sp>
      <p:sp>
        <p:nvSpPr>
          <p:cNvPr id="7" name="Text 5"/>
          <p:cNvSpPr/>
          <p:nvPr/>
        </p:nvSpPr>
        <p:spPr>
          <a:xfrm>
            <a:off x="2760107" y="3200043"/>
            <a:ext cx="3418642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ВсОШ по технологии (ИБ)</a:t>
            </a:r>
            <a:endParaRPr lang="en-US" sz="2187" spc="100" dirty="0"/>
          </a:p>
        </p:txBody>
      </p:sp>
      <p:sp>
        <p:nvSpPr>
          <p:cNvPr id="8" name="Text 6"/>
          <p:cNvSpPr/>
          <p:nvPr/>
        </p:nvSpPr>
        <p:spPr>
          <a:xfrm>
            <a:off x="2760107" y="3680460"/>
            <a:ext cx="4444008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Модуль был добавлен в перечень Всероссийской олимпиады школьников по технологии в 2022/2023 учебном году.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7426285" y="3123724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576185" y="3165396"/>
            <a:ext cx="200025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kern="0" spc="-79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</a:t>
            </a:r>
            <a:endParaRPr lang="en-US" sz="2624" dirty="0"/>
          </a:p>
        </p:txBody>
      </p:sp>
      <p:sp>
        <p:nvSpPr>
          <p:cNvPr id="11" name="Text 9"/>
          <p:cNvSpPr/>
          <p:nvPr/>
        </p:nvSpPr>
        <p:spPr>
          <a:xfrm>
            <a:off x="8148399" y="3200043"/>
            <a:ext cx="2917388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CTF (Capture the Flag</a:t>
            </a:r>
            <a:r>
              <a:rPr lang="en-US" sz="2187" b="1" kern="0" spc="-66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)</a:t>
            </a:r>
            <a:endParaRPr lang="en-US" sz="2187" dirty="0"/>
          </a:p>
        </p:txBody>
      </p:sp>
      <p:sp>
        <p:nvSpPr>
          <p:cNvPr id="12" name="Text 10"/>
          <p:cNvSpPr/>
          <p:nvPr/>
        </p:nvSpPr>
        <p:spPr>
          <a:xfrm>
            <a:off x="8148399" y="3680460"/>
            <a:ext cx="4444008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Это соревнование по кибербезопасности. </a:t>
            </a:r>
            <a:r>
              <a:rPr lang="en-US" sz="1750" kern="0" spc="-35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ЧРТ </a:t>
            </a:r>
            <a:r>
              <a:rPr lang="en-US" sz="1750" kern="0" spc="-3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второй год проводит городские соревнования.</a:t>
            </a:r>
            <a:endParaRPr lang="en-US" sz="1750" dirty="0"/>
          </a:p>
        </p:txBody>
      </p:sp>
      <p:sp>
        <p:nvSpPr>
          <p:cNvPr id="13" name="Shape 11"/>
          <p:cNvSpPr/>
          <p:nvPr/>
        </p:nvSpPr>
        <p:spPr>
          <a:xfrm>
            <a:off x="2037993" y="5142428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2183011" y="5184100"/>
            <a:ext cx="20978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kern="0" spc="-79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</a:t>
            </a:r>
            <a:endParaRPr lang="en-US" sz="2624" dirty="0"/>
          </a:p>
        </p:txBody>
      </p:sp>
      <p:sp>
        <p:nvSpPr>
          <p:cNvPr id="15" name="Text 13"/>
          <p:cNvSpPr/>
          <p:nvPr/>
        </p:nvSpPr>
        <p:spPr>
          <a:xfrm>
            <a:off x="2760107" y="5218748"/>
            <a:ext cx="3932158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kern="0" spc="-66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Олимпиада им. И.Я. Верченко</a:t>
            </a:r>
            <a:endParaRPr lang="en-US" sz="2187" dirty="0"/>
          </a:p>
        </p:txBody>
      </p:sp>
      <p:sp>
        <p:nvSpPr>
          <p:cNvPr id="16" name="Text 14"/>
          <p:cNvSpPr/>
          <p:nvPr/>
        </p:nvSpPr>
        <p:spPr>
          <a:xfrm>
            <a:off x="2760107" y="5699165"/>
            <a:ext cx="4444008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 информатике и компьютерной безопасности. Академия ФСБ России, МТУСИ, Институт криптографии.</a:t>
            </a:r>
            <a:endParaRPr lang="en-US" sz="1750" dirty="0"/>
          </a:p>
        </p:txBody>
      </p:sp>
      <p:sp>
        <p:nvSpPr>
          <p:cNvPr id="17" name="Shape 15"/>
          <p:cNvSpPr/>
          <p:nvPr/>
        </p:nvSpPr>
        <p:spPr>
          <a:xfrm>
            <a:off x="7426285" y="5142428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568208" y="5184100"/>
            <a:ext cx="215979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kern="0" spc="-79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</a:t>
            </a:r>
            <a:endParaRPr lang="en-US" sz="2624" dirty="0"/>
          </a:p>
        </p:txBody>
      </p:sp>
      <p:sp>
        <p:nvSpPr>
          <p:cNvPr id="19" name="Text 17"/>
          <p:cNvSpPr/>
          <p:nvPr/>
        </p:nvSpPr>
        <p:spPr>
          <a:xfrm>
            <a:off x="8148399" y="5218748"/>
            <a:ext cx="4444008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kern="0" spc="-66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Олимпиада по математике, информатике, криптографии</a:t>
            </a:r>
          </a:p>
        </p:txBody>
      </p:sp>
      <p:sp>
        <p:nvSpPr>
          <p:cNvPr id="20" name="Text 18"/>
          <p:cNvSpPr/>
          <p:nvPr/>
        </p:nvSpPr>
        <p:spPr>
          <a:xfrm>
            <a:off x="8148399" y="6046351"/>
            <a:ext cx="4444008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kern="0" spc="-3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имени академика А.М. Ильина проводится для учащихся 5-8 классов ОУ города Челябинска.</a:t>
            </a:r>
            <a:endParaRPr lang="en-US" sz="175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1920"/>
            <a:ext cx="14630400" cy="8301519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2"/>
          <p:cNvSpPr/>
          <p:nvPr/>
        </p:nvSpPr>
        <p:spPr>
          <a:xfrm>
            <a:off x="914046" y="631169"/>
            <a:ext cx="8302109" cy="109227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301"/>
              </a:lnSpc>
              <a:buNone/>
            </a:pPr>
            <a:r>
              <a:rPr lang="ru-RU" sz="3441" b="1" kern="0" spc="-103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Интересные задания</a:t>
            </a:r>
            <a:endParaRPr lang="en-US" sz="3441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0420" y="0"/>
            <a:ext cx="3657600" cy="8230791"/>
          </a:xfrm>
          <a:prstGeom prst="rect">
            <a:avLst/>
          </a:prstGeom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914046" y="1427625"/>
            <a:ext cx="8222315" cy="156966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latin typeface="+mn-lt"/>
              </a:rPr>
              <a:t>Письмо? </a:t>
            </a:r>
            <a:endParaRPr lang="en-US" altLang="ru-RU" sz="2400" dirty="0"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latin typeface="+mn-lt"/>
              </a:rPr>
              <a:t>Не кажется ли Вам оно каким-то странным? </a:t>
            </a:r>
            <a:endParaRPr lang="en-US" altLang="ru-RU" sz="2400" dirty="0" smtClean="0"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 smtClean="0">
                <a:latin typeface="+mn-lt"/>
              </a:rPr>
              <a:t>Может </a:t>
            </a:r>
            <a:r>
              <a:rPr lang="ru-RU" altLang="ru-RU" sz="2400" dirty="0">
                <a:latin typeface="+mn-lt"/>
              </a:rPr>
              <a:t>быть, ему не хватает цвета? </a:t>
            </a:r>
            <a:endParaRPr lang="en-US" altLang="ru-RU" sz="2400" dirty="0"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latin typeface="+mn-lt"/>
              </a:rPr>
              <a:t>Поиграем с заливкой? В ответе напишите полное имя агента.</a:t>
            </a:r>
          </a:p>
        </p:txBody>
      </p:sp>
      <p:pic>
        <p:nvPicPr>
          <p:cNvPr id="1026" name="Picture 2" descr="c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66" y="3387946"/>
            <a:ext cx="4857750" cy="3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1365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674129"/>
            <a:ext cx="7477601" cy="9582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7545"/>
              </a:lnSpc>
              <a:buNone/>
            </a:pPr>
            <a:r>
              <a:rPr lang="en-US" sz="6036" b="1" kern="0" spc="-18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CTF — что это?</a:t>
            </a:r>
            <a:endParaRPr lang="en-US" sz="6036" dirty="0"/>
          </a:p>
        </p:txBody>
      </p:sp>
      <p:sp>
        <p:nvSpPr>
          <p:cNvPr id="6" name="Text 3"/>
          <p:cNvSpPr/>
          <p:nvPr/>
        </p:nvSpPr>
        <p:spPr>
          <a:xfrm>
            <a:off x="833199" y="1744266"/>
            <a:ext cx="7477601" cy="35540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99"/>
              </a:lnSpc>
            </a:pPr>
            <a:r>
              <a:rPr lang="en-US" sz="1750" kern="0" spc="-3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Соревнования по кибербезопасности в форме игры Capture The Flag проходят в 2 форматах: task-based и classic. В формате Task-Based (или Jeopardy) игрокам предоставляется набор заданий (тасков), к которым требуется найти и отправить ответ. Ответ даётся в виде флага, состоящего из набора символов или произвольной фразы. </a:t>
            </a:r>
            <a:r>
              <a:rPr lang="en-US" dirty="0"/>
              <a:t>ib2024{FLAG</a:t>
            </a:r>
            <a:r>
              <a:rPr lang="en-US" dirty="0" smtClean="0"/>
              <a:t>} </a:t>
            </a:r>
            <a:r>
              <a:rPr lang="en-US" sz="1750" kern="0" spc="-35" dirty="0" err="1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За</a:t>
            </a:r>
            <a:r>
              <a:rPr lang="en-US" sz="1750" kern="0" spc="-35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kern="0" spc="-3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верное выполнение каждого задания команда получает очки, количество которых зависит от сложности таска. 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833199" y="6462593"/>
            <a:ext cx="355402" cy="355402"/>
          </a:xfrm>
          <a:prstGeom prst="roundRect">
            <a:avLst>
              <a:gd name="adj" fmla="val 25726039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9565" y="4360010"/>
            <a:ext cx="2468999" cy="338468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5163" y="4746867"/>
            <a:ext cx="2476619" cy="3395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841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998482" y="-935421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7620" y="-166158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Text 2"/>
          <p:cNvSpPr/>
          <p:nvPr/>
        </p:nvSpPr>
        <p:spPr>
          <a:xfrm>
            <a:off x="1039511" y="1432851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kern="0" spc="-13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Чем хорош CTF?</a:t>
            </a:r>
            <a:endParaRPr lang="en-US" sz="4374" dirty="0"/>
          </a:p>
        </p:txBody>
      </p:sp>
      <p:sp>
        <p:nvSpPr>
          <p:cNvPr id="5" name="Text 3"/>
          <p:cNvSpPr/>
          <p:nvPr/>
        </p:nvSpPr>
        <p:spPr>
          <a:xfrm>
            <a:off x="816845" y="2571565"/>
            <a:ext cx="10199013" cy="3998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342900" indent="-342900">
              <a:lnSpc>
                <a:spcPts val="3149"/>
              </a:lnSpc>
              <a:buSzPct val="100000"/>
              <a:buChar char="•"/>
            </a:pPr>
            <a:r>
              <a:rPr lang="en-US" sz="2400" b="1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развивает нестандартное мышление</a:t>
            </a:r>
          </a:p>
        </p:txBody>
      </p:sp>
      <p:sp>
        <p:nvSpPr>
          <p:cNvPr id="6" name="Text 4"/>
          <p:cNvSpPr/>
          <p:nvPr/>
        </p:nvSpPr>
        <p:spPr>
          <a:xfrm>
            <a:off x="816845" y="3102237"/>
            <a:ext cx="10199013" cy="3998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342900" indent="-342900">
              <a:lnSpc>
                <a:spcPts val="3149"/>
              </a:lnSpc>
              <a:buSzPct val="100000"/>
              <a:buChar char="•"/>
            </a:pPr>
            <a:r>
              <a:rPr lang="en-US" sz="2400" b="1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поощряет работу в команде</a:t>
            </a:r>
          </a:p>
        </p:txBody>
      </p:sp>
      <p:sp>
        <p:nvSpPr>
          <p:cNvPr id="7" name="Text 5"/>
          <p:cNvSpPr/>
          <p:nvPr/>
        </p:nvSpPr>
        <p:spPr>
          <a:xfrm>
            <a:off x="816845" y="3611890"/>
            <a:ext cx="10199013" cy="3998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342900" indent="-342900">
              <a:lnSpc>
                <a:spcPts val="3149"/>
              </a:lnSpc>
              <a:buSzPct val="100000"/>
              <a:buChar char="•"/>
            </a:pPr>
            <a:r>
              <a:rPr lang="en-US" sz="2400" b="1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развивает умение искать </a:t>
            </a:r>
            <a:r>
              <a:rPr lang="en-US" sz="2400" b="1" kern="0" spc="1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информацию</a:t>
            </a:r>
            <a:r>
              <a:rPr lang="en-US" sz="2400" b="1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ru-RU" sz="2400" b="1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/>
            </a:r>
            <a:br>
              <a:rPr lang="ru-RU" sz="2400" b="1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</a:br>
            <a:r>
              <a:rPr lang="en-US" sz="2400" b="1" kern="0" spc="1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из</a:t>
            </a:r>
            <a:r>
              <a:rPr lang="en-US" sz="2400" b="1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разных источников</a:t>
            </a:r>
          </a:p>
        </p:txBody>
      </p:sp>
      <p:sp>
        <p:nvSpPr>
          <p:cNvPr id="8" name="Text 6"/>
          <p:cNvSpPr/>
          <p:nvPr/>
        </p:nvSpPr>
        <p:spPr>
          <a:xfrm>
            <a:off x="816844" y="4586030"/>
            <a:ext cx="10199013" cy="3998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342900" indent="-342900">
              <a:lnSpc>
                <a:spcPts val="3149"/>
              </a:lnSpc>
              <a:buSzPct val="100000"/>
              <a:buChar char="•"/>
            </a:pPr>
            <a:r>
              <a:rPr lang="en-US" sz="2400" b="1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развивает IT навыки</a:t>
            </a:r>
          </a:p>
        </p:txBody>
      </p:sp>
      <p:sp>
        <p:nvSpPr>
          <p:cNvPr id="9" name="Text 7"/>
          <p:cNvSpPr/>
          <p:nvPr/>
        </p:nvSpPr>
        <p:spPr>
          <a:xfrm>
            <a:off x="816845" y="5219778"/>
            <a:ext cx="10199013" cy="3998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342900" indent="-342900">
              <a:lnSpc>
                <a:spcPts val="3149"/>
              </a:lnSpc>
              <a:buSzPct val="100000"/>
              <a:buChar char="•"/>
            </a:pPr>
            <a:r>
              <a:rPr lang="en-US" sz="2400" b="1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имеет развлекательный характер</a:t>
            </a:r>
          </a:p>
        </p:txBody>
      </p:sp>
      <p:pic>
        <p:nvPicPr>
          <p:cNvPr id="10" name="Image 0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43671" y="6654099"/>
            <a:ext cx="2296807" cy="548640"/>
          </a:xfrm>
          <a:prstGeom prst="rect">
            <a:avLst/>
          </a:prstGeom>
        </p:spPr>
      </p:pic>
      <p:pic>
        <p:nvPicPr>
          <p:cNvPr id="12" name="Image 0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378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2373510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kern="0" spc="-13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Web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833199" y="3318938"/>
            <a:ext cx="74776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Это одна из категорий тасков, включающая в себя анализ получаемых и передаваемых web приложению (или серверу) данных, поиск и эксплуатирование уязвимостей и т.д.</a:t>
            </a:r>
            <a:endParaRPr lang="en-US" sz="2400" spc="1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6288" y="767062"/>
            <a:ext cx="3693024" cy="178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933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2027359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kern="0" spc="1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Reverse</a:t>
            </a:r>
            <a:endParaRPr lang="en-US" sz="4374" spc="100" dirty="0"/>
          </a:p>
        </p:txBody>
      </p:sp>
      <p:sp>
        <p:nvSpPr>
          <p:cNvPr id="6" name="Text 3"/>
          <p:cNvSpPr/>
          <p:nvPr/>
        </p:nvSpPr>
        <p:spPr>
          <a:xfrm>
            <a:off x="833199" y="3025785"/>
            <a:ext cx="74776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Reverse Engineering = обратная разработка (с англ.). Задача состоит в том, чтобы понять по готовому продукту, как его сделали (как устроен, как работает) и таким образом найти флаг.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6288" y="767062"/>
            <a:ext cx="3693024" cy="178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793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1965213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kern="0" spc="-13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Forensic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833199" y="2845696"/>
            <a:ext cx="7477601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Форензика - наука о расследовании киберпреступлений и получении улик, связанных с компьютерной информацией. В CTF под категорией форензика (forensics) подразумевается какая-либо работа с файлами (восстановление/редактирование/анализ).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6288" y="767062"/>
            <a:ext cx="3693024" cy="178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636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1621979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kern="0" spc="-131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Crypto</a:t>
            </a:r>
            <a:endParaRPr lang="en-US" sz="4374" dirty="0"/>
          </a:p>
        </p:txBody>
      </p:sp>
      <p:sp>
        <p:nvSpPr>
          <p:cNvPr id="6" name="Text 3"/>
          <p:cNvSpPr/>
          <p:nvPr/>
        </p:nvSpPr>
        <p:spPr>
          <a:xfrm>
            <a:off x="833199" y="2545649"/>
            <a:ext cx="7477601" cy="14216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50000"/>
              </a:lnSpc>
              <a:buNone/>
            </a:pPr>
            <a:r>
              <a:rPr lang="ru-RU" sz="2400" kern="0" spc="1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Криптография</a:t>
            </a:r>
            <a:r>
              <a:rPr lang="en-US" sz="2400" kern="0" spc="100" dirty="0" smtClean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2400" kern="0" spc="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— наука о методах обеспечения конфиденциальности, целостности данных, аутентификации и шифрования. Для решения задач данного типа понадобятся различные декодеры, знание отличительных признаков различных кодировок.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6288" y="767062"/>
            <a:ext cx="3693024" cy="178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77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1688</Words>
  <Application>Microsoft Office PowerPoint</Application>
  <PresentationFormat>Произвольный</PresentationFormat>
  <Paragraphs>216</Paragraphs>
  <Slides>31</Slides>
  <Notes>30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Calibri</vt:lpstr>
      <vt:lpstr>Inter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301-14</cp:lastModifiedBy>
  <cp:revision>82</cp:revision>
  <dcterms:created xsi:type="dcterms:W3CDTF">2024-05-03T05:24:04Z</dcterms:created>
  <dcterms:modified xsi:type="dcterms:W3CDTF">2024-05-07T08:33:36Z</dcterms:modified>
</cp:coreProperties>
</file>